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70" r:id="rId3"/>
    <p:sldId id="271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3859A-D95F-4FBE-8871-EC69F3F02AF2}" type="datetimeFigureOut">
              <a:rPr lang="es-ES" smtClean="0"/>
              <a:t>07/10/2021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2E802-0678-46BA-BF2F-9205635F01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42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PORTADA 1: SOLO AGREGAR EL TÍTULO DE LA PRESENTACIÓN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716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PORTADA2: CAMBIAR FOTOGRAFÍA DE FONDO PARA NUEVAS PRESENTACIONES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4254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8ECDF-EE2B-4EF7-ACDC-2EDC16AE2E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80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8ECDF-EE2B-4EF7-ACDC-2EDC16AE2E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04F-100A-4A71-A41B-FA63782996DB}" type="datetimeFigureOut">
              <a:rPr lang="es-ES" smtClean="0"/>
              <a:t>07/10/2021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CFAD-959A-4FEA-B2A6-B3E9E3E2C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90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04F-100A-4A71-A41B-FA63782996DB}" type="datetimeFigureOut">
              <a:rPr lang="es-ES" smtClean="0"/>
              <a:t>07/10/2021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CFAD-959A-4FEA-B2A6-B3E9E3E2C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78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04F-100A-4A71-A41B-FA63782996DB}" type="datetimeFigureOut">
              <a:rPr lang="es-ES" smtClean="0"/>
              <a:t>07/10/2021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CFAD-959A-4FEA-B2A6-B3E9E3E2C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47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04F-100A-4A71-A41B-FA63782996DB}" type="datetimeFigureOut">
              <a:rPr lang="es-ES" smtClean="0"/>
              <a:t>07/10/2021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CFAD-959A-4FEA-B2A6-B3E9E3E2C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23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04F-100A-4A71-A41B-FA63782996DB}" type="datetimeFigureOut">
              <a:rPr lang="es-ES" smtClean="0"/>
              <a:t>07/10/2021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CFAD-959A-4FEA-B2A6-B3E9E3E2C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79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04F-100A-4A71-A41B-FA63782996DB}" type="datetimeFigureOut">
              <a:rPr lang="es-ES" smtClean="0"/>
              <a:t>07/10/2021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CFAD-959A-4FEA-B2A6-B3E9E3E2C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00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04F-100A-4A71-A41B-FA63782996DB}" type="datetimeFigureOut">
              <a:rPr lang="es-ES" smtClean="0"/>
              <a:t>07/10/2021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CFAD-959A-4FEA-B2A6-B3E9E3E2C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6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04F-100A-4A71-A41B-FA63782996DB}" type="datetimeFigureOut">
              <a:rPr lang="es-ES" smtClean="0"/>
              <a:t>07/10/2021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CFAD-959A-4FEA-B2A6-B3E9E3E2C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440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04F-100A-4A71-A41B-FA63782996DB}" type="datetimeFigureOut">
              <a:rPr lang="es-ES" smtClean="0"/>
              <a:t>07/10/2021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CFAD-959A-4FEA-B2A6-B3E9E3E2C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57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04F-100A-4A71-A41B-FA63782996DB}" type="datetimeFigureOut">
              <a:rPr lang="es-ES" smtClean="0"/>
              <a:t>07/10/2021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CFAD-959A-4FEA-B2A6-B3E9E3E2C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00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04F-100A-4A71-A41B-FA63782996DB}" type="datetimeFigureOut">
              <a:rPr lang="es-ES" smtClean="0"/>
              <a:t>07/10/2021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CFAD-959A-4FEA-B2A6-B3E9E3E2C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18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7404F-100A-4A71-A41B-FA63782996DB}" type="datetimeFigureOut">
              <a:rPr lang="es-ES" smtClean="0"/>
              <a:t>07/10/2021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DCFAD-959A-4FEA-B2A6-B3E9E3E2C9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esarrollodefensaytecnologiabelica.blogspot.com/2018/02/el-gobierno-tiene-nuevo-encargado-de-la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speedtest.net/es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634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2288364" y="2908993"/>
            <a:ext cx="9402066" cy="179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7000"/>
              </a:lnSpc>
            </a:pPr>
            <a:r>
              <a:rPr lang="es-EC" sz="3600" b="1" dirty="0">
                <a:solidFill>
                  <a:schemeClr val="bg1"/>
                </a:solidFill>
                <a:latin typeface="Gotham Light" pitchFamily="50" charset="0"/>
                <a:cs typeface="Arial" panose="020B0604020202020204" pitchFamily="34" charset="0"/>
              </a:rPr>
              <a:t>OCTUBRE</a:t>
            </a:r>
          </a:p>
          <a:p>
            <a:pPr algn="r">
              <a:lnSpc>
                <a:spcPts val="7000"/>
              </a:lnSpc>
            </a:pPr>
            <a:r>
              <a:rPr lang="es-EC" sz="4000" dirty="0">
                <a:solidFill>
                  <a:schemeClr val="bg1"/>
                </a:solidFill>
                <a:latin typeface="Gotham Light" pitchFamily="50" charset="0"/>
                <a:cs typeface="Arial" panose="020B0604020202020204" pitchFamily="34" charset="0"/>
              </a:rPr>
              <a:t>Mes de Concientización en Ciberseguridad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2C3E9D-1E1D-0A4F-8CD7-7250CA09E1BD}"/>
              </a:ext>
            </a:extLst>
          </p:cNvPr>
          <p:cNvSpPr txBox="1"/>
          <p:nvPr/>
        </p:nvSpPr>
        <p:spPr>
          <a:xfrm>
            <a:off x="5150735" y="339031"/>
            <a:ext cx="67839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chemeClr val="bg1"/>
                </a:solidFill>
                <a:latin typeface="Gotham Medium" panose="02000604030000020004" pitchFamily="50" charset="0"/>
                <a:cs typeface="Arial" panose="020B0604020202020204" pitchFamily="34" charset="0"/>
              </a:rPr>
              <a:t>Ministerio de Telecomunicaciones y de la Sociedad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293267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61C39D1-879A-49EF-96E4-46D479872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" y="1785"/>
            <a:ext cx="12180719" cy="685442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712B1C2-8BF8-41AE-89F2-F2E9BA72C696}"/>
              </a:ext>
            </a:extLst>
          </p:cNvPr>
          <p:cNvSpPr txBox="1"/>
          <p:nvPr/>
        </p:nvSpPr>
        <p:spPr>
          <a:xfrm>
            <a:off x="527564" y="271142"/>
            <a:ext cx="8937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>
                <a:solidFill>
                  <a:srgbClr val="212D5A"/>
                </a:solidFill>
                <a:latin typeface="Gotham Bold" pitchFamily="50" charset="0"/>
                <a:cs typeface="Arial" panose="020B0604020202020204" pitchFamily="34" charset="0"/>
              </a:rPr>
              <a:t>Phishing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5F3B63-0308-4FAF-A6D2-54BEDB1FA771}"/>
              </a:ext>
            </a:extLst>
          </p:cNvPr>
          <p:cNvSpPr txBox="1"/>
          <p:nvPr/>
        </p:nvSpPr>
        <p:spPr>
          <a:xfrm>
            <a:off x="349220" y="6365473"/>
            <a:ext cx="6783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212D5A"/>
                </a:solidFill>
                <a:latin typeface="Gotham Medium" panose="02000604030000020004" pitchFamily="50" charset="0"/>
                <a:cs typeface="Arial" panose="020B0604020202020204" pitchFamily="34" charset="0"/>
              </a:rPr>
              <a:t>Ministerio de Telecomunicaciones y de la Sociedad de la Información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7AADE84-1A46-4D3F-B3DC-FD091FC7232D}"/>
              </a:ext>
            </a:extLst>
          </p:cNvPr>
          <p:cNvSpPr/>
          <p:nvPr/>
        </p:nvSpPr>
        <p:spPr>
          <a:xfrm>
            <a:off x="527564" y="931337"/>
            <a:ext cx="10099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>
                <a:latin typeface="Gotham Medium" panose="02000604030000020004" pitchFamily="50" charset="0"/>
              </a:rPr>
              <a:t>El email fraudulento nos indica que nuestro buzón de correo se encuentra lleno impidiendo enviar y recibir nuevos mensajes, el fin del mismo es </a:t>
            </a:r>
            <a:r>
              <a:rPr lang="es-EC" sz="1600" b="1" dirty="0">
                <a:latin typeface="Gotham Medium" panose="02000604030000020004" pitchFamily="50" charset="0"/>
              </a:rPr>
              <a:t>robar nuestras credenciales para acceder a la red corporativa.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4AAE2FF-F74B-44A0-BE18-2D2937EEAF1D}"/>
              </a:ext>
            </a:extLst>
          </p:cNvPr>
          <p:cNvSpPr/>
          <p:nvPr/>
        </p:nvSpPr>
        <p:spPr>
          <a:xfrm>
            <a:off x="534727" y="1739512"/>
            <a:ext cx="100994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Gotham Medium" panose="02000604030000020004" pitchFamily="50" charset="0"/>
              </a:rPr>
              <a:t>Método que los ciberdelincuentes usan para engañar y conseguir que revele información personal, como contraseñas o datos de tarjetas de crédito, números de cuentas bancarias, etc. Utilizan como medio el envío de correos electrónicos fraudulentos o dirigiéndole a un sitio web falso.</a:t>
            </a:r>
            <a:endParaRPr lang="es-EC" sz="1600" dirty="0">
              <a:latin typeface="Gotham Medium" panose="02000604030000020004" pitchFamily="50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D282B70-D488-40DE-9E49-A7F7FDDCA05A}"/>
              </a:ext>
            </a:extLst>
          </p:cNvPr>
          <p:cNvSpPr/>
          <p:nvPr/>
        </p:nvSpPr>
        <p:spPr>
          <a:xfrm>
            <a:off x="508256" y="3484085"/>
            <a:ext cx="53889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>
                <a:latin typeface="Gotham Medium" panose="02000604030000020004" pitchFamily="50" charset="0"/>
              </a:rPr>
              <a:t>Actualmente la suplantación de identidad está ganando mucho terreno, por tal motivo se recomienda solo acceder a información de sitios oficiales, no difundir información de dudosa procedencia.</a:t>
            </a:r>
          </a:p>
        </p:txBody>
      </p:sp>
      <p:pic>
        <p:nvPicPr>
          <p:cNvPr id="3074" name="Picture 2" descr="Nation-State Hackers Using COVID-19 Fears to Spread Malware">
            <a:extLst>
              <a:ext uri="{FF2B5EF4-FFF2-40B4-BE49-F238E27FC236}">
                <a16:creationId xmlns:a16="http://schemas.microsoft.com/office/drawing/2014/main" id="{4C188258-217C-4E0B-9F55-6D953209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34" y="2816730"/>
            <a:ext cx="4630901" cy="280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40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EB40217-2891-415A-86BF-FD9028F5A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" y="1785"/>
            <a:ext cx="12180719" cy="685442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AC718B7-594F-4BF1-A1E5-AA9ECB6A03F0}"/>
              </a:ext>
            </a:extLst>
          </p:cNvPr>
          <p:cNvSpPr txBox="1"/>
          <p:nvPr/>
        </p:nvSpPr>
        <p:spPr>
          <a:xfrm>
            <a:off x="527564" y="271142"/>
            <a:ext cx="8937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>
                <a:solidFill>
                  <a:srgbClr val="212D5A"/>
                </a:solidFill>
                <a:latin typeface="Gotham Bold" pitchFamily="50" charset="0"/>
                <a:cs typeface="Arial" panose="020B0604020202020204" pitchFamily="34" charset="0"/>
              </a:rPr>
              <a:t>Spam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9187F24-436E-4337-84EC-01109B60EC57}"/>
              </a:ext>
            </a:extLst>
          </p:cNvPr>
          <p:cNvSpPr txBox="1"/>
          <p:nvPr/>
        </p:nvSpPr>
        <p:spPr>
          <a:xfrm>
            <a:off x="349220" y="6365473"/>
            <a:ext cx="6783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212D5A"/>
                </a:solidFill>
                <a:latin typeface="Gotham Medium" panose="02000604030000020004" pitchFamily="50" charset="0"/>
                <a:cs typeface="Arial" panose="020B0604020202020204" pitchFamily="34" charset="0"/>
              </a:rPr>
              <a:t>Ministerio de Telecomunicaciones y de la Sociedad de la Información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83089"/>
            <a:ext cx="7886700" cy="1325563"/>
          </a:xfrm>
        </p:spPr>
        <p:txBody>
          <a:bodyPr/>
          <a:lstStyle/>
          <a:p>
            <a:br>
              <a:rPr lang="en-US" sz="3600" b="1" dirty="0">
                <a:solidFill>
                  <a:srgbClr val="0070C0"/>
                </a:solidFill>
              </a:rPr>
            </a:br>
            <a:endParaRPr lang="es-EC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8586" y="2856432"/>
            <a:ext cx="4790568" cy="19375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C" sz="1600" dirty="0">
                <a:latin typeface="Gotham Medium" panose="02000604030000020004" pitchFamily="50" charset="0"/>
              </a:rPr>
              <a:t>Por ejemplo: El correo contiene información sobre una supuesta vacuna casera para el COVID-19 en donde se indica las instrucciones para elaborar la vacuna en un archivo adjunto, no es recomendar abrir archivos adjuntos de dudosa procedencia</a:t>
            </a:r>
            <a:endParaRPr lang="es-EC" sz="1600" u="sng" dirty="0">
              <a:solidFill>
                <a:srgbClr val="0070C0"/>
              </a:solidFill>
              <a:latin typeface="Gotham Medium" panose="02000604030000020004" pitchFamily="50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6F48D97-F6EC-456A-8106-1261216500DF}"/>
              </a:ext>
            </a:extLst>
          </p:cNvPr>
          <p:cNvSpPr/>
          <p:nvPr/>
        </p:nvSpPr>
        <p:spPr>
          <a:xfrm>
            <a:off x="568586" y="1246497"/>
            <a:ext cx="4950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Gotham Medium" panose="02000604030000020004" pitchFamily="50" charset="0"/>
              </a:rPr>
              <a:t>Correo electrónico no solicitado que recibe una persona con fines desinformativos, comerciales o muchas veces delictivos.</a:t>
            </a:r>
            <a:endParaRPr lang="es-EC" sz="1600" dirty="0">
              <a:latin typeface="Gotham Medium" panose="02000604030000020004" pitchFamily="50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7CA63D-4F5D-46B1-A65C-2CFDCAED889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55749" y="365126"/>
            <a:ext cx="4483779" cy="574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7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31C0DC-831D-4A40-B3EC-1BA2747B4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" y="1785"/>
            <a:ext cx="12180719" cy="685442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E437B92-6540-4DAF-8412-3597DC6C0B7D}"/>
              </a:ext>
            </a:extLst>
          </p:cNvPr>
          <p:cNvSpPr txBox="1"/>
          <p:nvPr/>
        </p:nvSpPr>
        <p:spPr>
          <a:xfrm>
            <a:off x="527564" y="271142"/>
            <a:ext cx="8937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 err="1">
                <a:solidFill>
                  <a:srgbClr val="212D5A"/>
                </a:solidFill>
                <a:latin typeface="Gotham Bold" pitchFamily="50" charset="0"/>
                <a:cs typeface="Arial" panose="020B0604020202020204" pitchFamily="34" charset="0"/>
              </a:rPr>
              <a:t>Botnets</a:t>
            </a:r>
            <a:r>
              <a:rPr lang="es-EC" sz="3000" dirty="0">
                <a:solidFill>
                  <a:srgbClr val="212D5A"/>
                </a:solidFill>
                <a:latin typeface="Gotham Bold" pitchFamily="50" charset="0"/>
                <a:cs typeface="Arial" panose="020B0604020202020204" pitchFamily="34" charset="0"/>
              </a:rPr>
              <a:t> o Redes </a:t>
            </a:r>
            <a:r>
              <a:rPr lang="es-EC" sz="3000" dirty="0" err="1">
                <a:solidFill>
                  <a:srgbClr val="212D5A"/>
                </a:solidFill>
                <a:latin typeface="Gotham Bold" pitchFamily="50" charset="0"/>
                <a:cs typeface="Arial" panose="020B0604020202020204" pitchFamily="34" charset="0"/>
              </a:rPr>
              <a:t>Zombie</a:t>
            </a:r>
            <a:endParaRPr lang="es-EC" sz="3000" dirty="0">
              <a:solidFill>
                <a:srgbClr val="212D5A"/>
              </a:solidFill>
              <a:latin typeface="Gotham Bold" pitchFamily="50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9BAC53D-4AB5-4E91-80CE-1DEE609136D0}"/>
              </a:ext>
            </a:extLst>
          </p:cNvPr>
          <p:cNvSpPr txBox="1"/>
          <p:nvPr/>
        </p:nvSpPr>
        <p:spPr>
          <a:xfrm>
            <a:off x="349220" y="6365473"/>
            <a:ext cx="6783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212D5A"/>
                </a:solidFill>
                <a:latin typeface="Gotham Medium" panose="02000604030000020004" pitchFamily="50" charset="0"/>
                <a:cs typeface="Arial" panose="020B0604020202020204" pitchFamily="34" charset="0"/>
              </a:rPr>
              <a:t>Ministerio de Telecomunicaciones y de la Sociedad de la Información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D63263C-2B43-4DA3-85DC-16FBBAD223B1}"/>
              </a:ext>
            </a:extLst>
          </p:cNvPr>
          <p:cNvSpPr/>
          <p:nvPr/>
        </p:nvSpPr>
        <p:spPr>
          <a:xfrm>
            <a:off x="551548" y="1390126"/>
            <a:ext cx="79649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Gotham Medium" panose="02000604030000020004" pitchFamily="50" charset="0"/>
              </a:rPr>
              <a:t>Una </a:t>
            </a:r>
            <a:r>
              <a:rPr lang="es-ES" dirty="0" err="1">
                <a:latin typeface="Gotham Medium" panose="02000604030000020004" pitchFamily="50" charset="0"/>
              </a:rPr>
              <a:t>botnet</a:t>
            </a:r>
            <a:r>
              <a:rPr lang="es-ES" dirty="0">
                <a:latin typeface="Gotham Medium" panose="02000604030000020004" pitchFamily="50" charset="0"/>
              </a:rPr>
              <a:t> es una red de equipos informáticos que han sido infectados con software malicioso que permite su control remoto, obligándoles a enviar spam, propagar virus o realizar ataques de denegación de servicio distribuido (</a:t>
            </a:r>
            <a:r>
              <a:rPr lang="es-ES" dirty="0" err="1">
                <a:latin typeface="Gotham Medium" panose="02000604030000020004" pitchFamily="50" charset="0"/>
              </a:rPr>
              <a:t>DDoS</a:t>
            </a:r>
            <a:r>
              <a:rPr lang="es-ES" dirty="0">
                <a:latin typeface="Gotham Medium" panose="02000604030000020004" pitchFamily="50" charset="0"/>
              </a:rPr>
              <a:t>) sin el conocimiento o el consentimiento de los propietarios reales de los equipos.</a:t>
            </a:r>
            <a:endParaRPr lang="es-EC" dirty="0">
              <a:latin typeface="Gotham Medium" panose="02000604030000020004" pitchFamily="50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8468B58-ACA6-48D3-9E27-283A8C7E6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69" y="2616188"/>
            <a:ext cx="4652569" cy="316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91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B593DED-8F01-4E52-BF8A-BAD9C82BB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" y="1785"/>
            <a:ext cx="12180719" cy="685442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528B16D-B886-446A-933D-0F2B809F9227}"/>
              </a:ext>
            </a:extLst>
          </p:cNvPr>
          <p:cNvSpPr txBox="1"/>
          <p:nvPr/>
        </p:nvSpPr>
        <p:spPr>
          <a:xfrm>
            <a:off x="527564" y="271142"/>
            <a:ext cx="8937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>
                <a:solidFill>
                  <a:srgbClr val="212D5A"/>
                </a:solidFill>
                <a:latin typeface="Gotham Bold" pitchFamily="50" charset="0"/>
                <a:cs typeface="Arial" panose="020B0604020202020204" pitchFamily="34" charset="0"/>
              </a:rPr>
              <a:t>Adware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4FE4F67-9042-4267-8136-B0111E311718}"/>
              </a:ext>
            </a:extLst>
          </p:cNvPr>
          <p:cNvSpPr txBox="1"/>
          <p:nvPr/>
        </p:nvSpPr>
        <p:spPr>
          <a:xfrm>
            <a:off x="349220" y="6365473"/>
            <a:ext cx="6783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212D5A"/>
                </a:solidFill>
                <a:latin typeface="Gotham Medium" panose="02000604030000020004" pitchFamily="50" charset="0"/>
                <a:cs typeface="Arial" panose="020B0604020202020204" pitchFamily="34" charset="0"/>
              </a:rPr>
              <a:t>Ministerio de Telecomunicaciones y de la Sociedad de la Información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8F1170-DDDD-4030-9FD7-712DD988B28A}"/>
              </a:ext>
            </a:extLst>
          </p:cNvPr>
          <p:cNvSpPr/>
          <p:nvPr/>
        </p:nvSpPr>
        <p:spPr>
          <a:xfrm>
            <a:off x="558130" y="1044814"/>
            <a:ext cx="8188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Gotham Medium" panose="02000604030000020004" pitchFamily="50" charset="0"/>
              </a:rPr>
              <a:t>Software publicitario, es un tipo de malware que le bombardea con ventanas emergentes interminables que pueden ser potencialmente peligrosas para tu dispositivo.</a:t>
            </a:r>
            <a:endParaRPr lang="es-EC" sz="1600" dirty="0">
              <a:latin typeface="Gotham Medium" panose="02000604030000020004" pitchFamily="50" charset="0"/>
            </a:endParaRPr>
          </a:p>
        </p:txBody>
      </p:sp>
      <p:pic>
        <p:nvPicPr>
          <p:cNvPr id="5124" name="Picture 4" descr="Resultado de imagen para adware">
            <a:extLst>
              <a:ext uri="{FF2B5EF4-FFF2-40B4-BE49-F238E27FC236}">
                <a16:creationId xmlns:a16="http://schemas.microsoft.com/office/drawing/2014/main" id="{F9FE0157-5798-4A96-B877-830CC72EA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25" y="1774954"/>
            <a:ext cx="5048093" cy="378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97A1982-64C3-4DB4-BC32-190819F1B38B}"/>
              </a:ext>
            </a:extLst>
          </p:cNvPr>
          <p:cNvSpPr/>
          <p:nvPr/>
        </p:nvSpPr>
        <p:spPr>
          <a:xfrm>
            <a:off x="1012213" y="2021594"/>
            <a:ext cx="307333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>
                <a:latin typeface="Gotham Medium" panose="02000604030000020004" pitchFamily="50" charset="0"/>
              </a:rPr>
              <a:t>Actualmente se propaga con </a:t>
            </a:r>
            <a:r>
              <a:rPr lang="es-EC" sz="1600" b="1" dirty="0">
                <a:latin typeface="Gotham Medium" panose="02000604030000020004" pitchFamily="50" charset="0"/>
              </a:rPr>
              <a:t>información falsa sobre Covid-19 y otras temáticas de interés del usuario, </a:t>
            </a:r>
            <a:r>
              <a:rPr lang="es-EC" sz="1600" dirty="0">
                <a:latin typeface="Gotham Medium" panose="02000604030000020004" pitchFamily="50" charset="0"/>
              </a:rPr>
              <a:t>haciéndonos instalar extensiones en nuestros navegadores web ocasionando el despliegue de estos anuncios publicitarios, de igual manera pueden cambiar la página de inicio de nuestro navegador preferido.</a:t>
            </a:r>
          </a:p>
        </p:txBody>
      </p:sp>
    </p:spTree>
    <p:extLst>
      <p:ext uri="{BB962C8B-B14F-4D97-AF65-F5344CB8AC3E}">
        <p14:creationId xmlns:p14="http://schemas.microsoft.com/office/powerpoint/2010/main" val="285644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E5E554-B179-4891-9086-726BED9AF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" y="1785"/>
            <a:ext cx="12180719" cy="685442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D96DC22-29EC-48EE-A960-8E4E3C010C3F}"/>
              </a:ext>
            </a:extLst>
          </p:cNvPr>
          <p:cNvSpPr txBox="1"/>
          <p:nvPr/>
        </p:nvSpPr>
        <p:spPr>
          <a:xfrm>
            <a:off x="527564" y="271142"/>
            <a:ext cx="8937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>
                <a:solidFill>
                  <a:srgbClr val="212D5A"/>
                </a:solidFill>
                <a:latin typeface="Gotham Bold" pitchFamily="50" charset="0"/>
                <a:cs typeface="Arial" panose="020B0604020202020204" pitchFamily="34" charset="0"/>
              </a:rPr>
              <a:t>Recomendaciones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881149-DA2E-4E0C-A825-07E7AC3FF615}"/>
              </a:ext>
            </a:extLst>
          </p:cNvPr>
          <p:cNvSpPr txBox="1"/>
          <p:nvPr/>
        </p:nvSpPr>
        <p:spPr>
          <a:xfrm>
            <a:off x="349220" y="6365473"/>
            <a:ext cx="6783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212D5A"/>
                </a:solidFill>
                <a:latin typeface="Gotham Medium" panose="02000604030000020004" pitchFamily="50" charset="0"/>
                <a:cs typeface="Arial" panose="020B0604020202020204" pitchFamily="34" charset="0"/>
              </a:rPr>
              <a:t>Ministerio de Telecomunicaciones y de la Sociedad de la Información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80063" y="1253331"/>
            <a:ext cx="8031874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sz="1800" dirty="0">
                <a:latin typeface="Gotham Medium" panose="02000604030000020004" pitchFamily="50" charset="0"/>
              </a:rPr>
              <a:t>Garantiza un trabajo seguro aplicando las recomendaciones tecnológicas en cuanto  a  navegación y uso de nuestros dispositivos.</a:t>
            </a:r>
          </a:p>
          <a:p>
            <a:pPr algn="just"/>
            <a:r>
              <a:rPr lang="es-EC" sz="1800" dirty="0">
                <a:latin typeface="Gotham Medium" panose="02000604030000020004" pitchFamily="50" charset="0"/>
              </a:rPr>
              <a:t>Mantén tu información y de la institución debidamente protegida, es tu responsabilidad. </a:t>
            </a:r>
          </a:p>
          <a:p>
            <a:pPr algn="just"/>
            <a:r>
              <a:rPr lang="es-EC" sz="1800" dirty="0">
                <a:latin typeface="Gotham Medium" panose="02000604030000020004" pitchFamily="50" charset="0"/>
              </a:rPr>
              <a:t>No compartas tus contraseñas de ningún servicio ya que estas son personales e intransferibles, evita la manipulación de la información.</a:t>
            </a:r>
          </a:p>
          <a:p>
            <a:pPr algn="just"/>
            <a:r>
              <a:rPr lang="es-EC" sz="1800" dirty="0">
                <a:latin typeface="Gotham Medium" panose="02000604030000020004" pitchFamily="50" charset="0"/>
              </a:rPr>
              <a:t>Recuerda que el manejo de los datos, equipos y sistemas puede ser susceptible de  auditoría.</a:t>
            </a:r>
          </a:p>
          <a:p>
            <a:pPr algn="just"/>
            <a:r>
              <a:rPr lang="es-EC" sz="1800" dirty="0">
                <a:latin typeface="Gotham Medium" panose="02000604030000020004" pitchFamily="50" charset="0"/>
              </a:rPr>
              <a:t>Cuida la integridad de la información, tus acciones seguras de hoy, garantizan la información del mañana.  </a:t>
            </a:r>
          </a:p>
          <a:p>
            <a:pPr algn="just"/>
            <a:r>
              <a:rPr lang="es-EC" sz="1800" dirty="0">
                <a:latin typeface="Gotham Medium" panose="02000604030000020004" pitchFamily="50" charset="0"/>
              </a:rPr>
              <a:t>Utiliza tu correo corporativo únicamente para fines institucionales, no lo uses para creación de cuentas privadas en aplicaciones (Bancos, tiendas, Pagos de servicios básicos, aplicaciones móviles, redes sociales, </a:t>
            </a:r>
            <a:r>
              <a:rPr lang="es-EC" sz="1800" dirty="0" err="1">
                <a:latin typeface="Gotham Medium" panose="02000604030000020004" pitchFamily="50" charset="0"/>
              </a:rPr>
              <a:t>streaming</a:t>
            </a:r>
            <a:r>
              <a:rPr lang="es-EC" sz="1800" dirty="0">
                <a:latin typeface="Gotham Medium" panose="02000604030000020004" pitchFamily="50" charset="0"/>
              </a:rPr>
              <a:t>, </a:t>
            </a:r>
            <a:r>
              <a:rPr lang="es-EC" sz="1800" dirty="0" err="1">
                <a:latin typeface="Gotham Medium" panose="02000604030000020004" pitchFamily="50" charset="0"/>
              </a:rPr>
              <a:t>etc</a:t>
            </a:r>
            <a:r>
              <a:rPr lang="es-EC" sz="1800" dirty="0">
                <a:latin typeface="Gotham Medium" panose="02000604030000020004" pitchFamily="50" charset="0"/>
              </a:rPr>
              <a:t> ).</a:t>
            </a:r>
          </a:p>
          <a:p>
            <a:pPr algn="just"/>
            <a:endParaRPr lang="es-EC" sz="1800" dirty="0">
              <a:latin typeface="Gotham Mediu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3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2655" cy="685621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72E1055-3CEF-214B-B8FC-3B0A727A062F}"/>
              </a:ext>
            </a:extLst>
          </p:cNvPr>
          <p:cNvSpPr/>
          <p:nvPr/>
        </p:nvSpPr>
        <p:spPr>
          <a:xfrm>
            <a:off x="6780965" y="0"/>
            <a:ext cx="5445760" cy="6856215"/>
          </a:xfrm>
          <a:prstGeom prst="rect">
            <a:avLst/>
          </a:prstGeom>
          <a:solidFill>
            <a:srgbClr val="212D5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1BF824-F161-2243-AFC0-C64824C3D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516" y="0"/>
            <a:ext cx="54737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C10E63-C752-EE48-A73A-BC4F69C61550}"/>
              </a:ext>
            </a:extLst>
          </p:cNvPr>
          <p:cNvSpPr txBox="1"/>
          <p:nvPr/>
        </p:nvSpPr>
        <p:spPr>
          <a:xfrm>
            <a:off x="7140249" y="3124287"/>
            <a:ext cx="4817544" cy="1941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s-EC" sz="2800" b="1" dirty="0">
                <a:solidFill>
                  <a:schemeClr val="bg1"/>
                </a:solidFill>
                <a:latin typeface="Gotham Bold" pitchFamily="50" charset="0"/>
                <a:cs typeface="Arial" panose="020B0604020202020204" pitchFamily="34" charset="0"/>
              </a:rPr>
              <a:t>AMENAZAS Y VULNERABILIDADES EN EL CIBERESPACIO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2C3E9D-1E1D-0A4F-8CD7-7250CA09E1BD}"/>
              </a:ext>
            </a:extLst>
          </p:cNvPr>
          <p:cNvSpPr txBox="1"/>
          <p:nvPr/>
        </p:nvSpPr>
        <p:spPr>
          <a:xfrm>
            <a:off x="7166814" y="384001"/>
            <a:ext cx="436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chemeClr val="bg1"/>
                </a:solidFill>
                <a:latin typeface="Gotham Medium" panose="02000604030000020004" pitchFamily="50" charset="0"/>
                <a:cs typeface="Arial" panose="020B0604020202020204" pitchFamily="34" charset="0"/>
              </a:rPr>
              <a:t>Ministerio de Telecomunicaciones</a:t>
            </a:r>
          </a:p>
          <a:p>
            <a:r>
              <a:rPr lang="es-MX" sz="1400" dirty="0">
                <a:solidFill>
                  <a:schemeClr val="bg1"/>
                </a:solidFill>
                <a:latin typeface="Gotham Medium" panose="02000604030000020004" pitchFamily="50" charset="0"/>
                <a:cs typeface="Arial" panose="020B0604020202020204" pitchFamily="34" charset="0"/>
              </a:rPr>
              <a:t>y de la Sociedad de la Información</a:t>
            </a:r>
            <a:endParaRPr lang="es-EC" sz="1400" dirty="0">
              <a:solidFill>
                <a:schemeClr val="bg1"/>
              </a:solidFill>
              <a:latin typeface="Gotham Medium" panose="0200060403000002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6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D2D530-33D5-4C4A-B08B-C4DB123A5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" y="1785"/>
            <a:ext cx="12180721" cy="685442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699663" y="3428999"/>
            <a:ext cx="89373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000" b="1" dirty="0">
                <a:solidFill>
                  <a:srgbClr val="212D5A"/>
                </a:solidFill>
                <a:latin typeface="Gotham Bold" pitchFamily="50" charset="0"/>
                <a:cs typeface="Arial" panose="020B0604020202020204" pitchFamily="34" charset="0"/>
              </a:rPr>
              <a:t>Amenazas y vulnerabilidades en el ciberespacio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92C3E9D-1E1D-0A4F-8CD7-7250CA09E1BD}"/>
              </a:ext>
            </a:extLst>
          </p:cNvPr>
          <p:cNvSpPr txBox="1"/>
          <p:nvPr/>
        </p:nvSpPr>
        <p:spPr>
          <a:xfrm>
            <a:off x="349220" y="6365473"/>
            <a:ext cx="6783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212D5A"/>
                </a:solidFill>
                <a:latin typeface="Gotham Medium" panose="02000604030000020004" pitchFamily="50" charset="0"/>
                <a:cs typeface="Arial" panose="020B0604020202020204" pitchFamily="34" charset="0"/>
              </a:rPr>
              <a:t>Ministerio de Telecomunicaciones y de la Sociedad de la Información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B687DCE-B79F-4181-ABFC-44AA897EF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81827" y="215528"/>
            <a:ext cx="5399405" cy="303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5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1B716B7-F3DE-4715-853D-5D984A8DF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" y="1785"/>
            <a:ext cx="12180719" cy="685442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CFB6971-A0F8-45E1-B36D-F948856C4F07}"/>
              </a:ext>
            </a:extLst>
          </p:cNvPr>
          <p:cNvSpPr txBox="1"/>
          <p:nvPr/>
        </p:nvSpPr>
        <p:spPr>
          <a:xfrm>
            <a:off x="527564" y="271142"/>
            <a:ext cx="8937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>
                <a:solidFill>
                  <a:srgbClr val="212D5A"/>
                </a:solidFill>
                <a:latin typeface="Gotham Bold" pitchFamily="50" charset="0"/>
                <a:cs typeface="Arial" panose="020B0604020202020204" pitchFamily="34" charset="0"/>
              </a:rPr>
              <a:t>Vulnerabilidades y amenazas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E1BFAE2-59DD-4ED6-ADCC-A977F28F64B8}"/>
              </a:ext>
            </a:extLst>
          </p:cNvPr>
          <p:cNvSpPr txBox="1"/>
          <p:nvPr/>
        </p:nvSpPr>
        <p:spPr>
          <a:xfrm>
            <a:off x="349220" y="6365473"/>
            <a:ext cx="6783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212D5A"/>
                </a:solidFill>
                <a:latin typeface="Gotham Medium" panose="02000604030000020004" pitchFamily="50" charset="0"/>
                <a:cs typeface="Arial" panose="020B0604020202020204" pitchFamily="34" charset="0"/>
              </a:rPr>
              <a:t>Ministerio de Telecomunicaciones y de la Sociedad de la Información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CA33938-A1A3-40E7-9789-D3543398AFAD}"/>
              </a:ext>
            </a:extLst>
          </p:cNvPr>
          <p:cNvSpPr txBox="1">
            <a:spLocks/>
          </p:cNvSpPr>
          <p:nvPr/>
        </p:nvSpPr>
        <p:spPr>
          <a:xfrm>
            <a:off x="2561990" y="4339278"/>
            <a:ext cx="7426931" cy="715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400" dirty="0"/>
              <a:t>La siguiente presentación tiene la finalidad de informar sobre las vulnerabilidades y amenazas a las que están expuestos los equipos como:</a:t>
            </a:r>
          </a:p>
        </p:txBody>
      </p:sp>
      <p:pic>
        <p:nvPicPr>
          <p:cNvPr id="5" name="Picture 2" descr="Resultado de imagen para seguridad de la información">
            <a:extLst>
              <a:ext uri="{FF2B5EF4-FFF2-40B4-BE49-F238E27FC236}">
                <a16:creationId xmlns:a16="http://schemas.microsoft.com/office/drawing/2014/main" id="{4DA98B8C-95C7-494B-9224-E51974325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14" y="1192996"/>
            <a:ext cx="4381569" cy="314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30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9DCD8850-835F-4675-8632-50E4C06B7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" y="1785"/>
            <a:ext cx="12180719" cy="685442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08684B86-9403-41F2-B077-DF6E1716F5CB}"/>
              </a:ext>
            </a:extLst>
          </p:cNvPr>
          <p:cNvSpPr txBox="1"/>
          <p:nvPr/>
        </p:nvSpPr>
        <p:spPr>
          <a:xfrm>
            <a:off x="349220" y="6365473"/>
            <a:ext cx="6783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212D5A"/>
                </a:solidFill>
                <a:latin typeface="Gotham Medium" panose="02000604030000020004" pitchFamily="50" charset="0"/>
                <a:cs typeface="Arial" panose="020B0604020202020204" pitchFamily="34" charset="0"/>
              </a:rPr>
              <a:t>Ministerio de Telecomunicaciones y de la Sociedad de la Información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2278" y="277160"/>
            <a:ext cx="9427634" cy="2379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C" sz="2400" dirty="0"/>
              <a:t>Compartimos algunos consejos para el manejo adecuado de la información con el fin de minimizar los riesgos que comprometan la confidencialidad, integridad y disponibilidad de la misma.</a:t>
            </a:r>
          </a:p>
        </p:txBody>
      </p:sp>
      <p:pic>
        <p:nvPicPr>
          <p:cNvPr id="1028" name="Picture 4" descr="Resultado de imagen para pc png">
            <a:extLst>
              <a:ext uri="{FF2B5EF4-FFF2-40B4-BE49-F238E27FC236}">
                <a16:creationId xmlns:a16="http://schemas.microsoft.com/office/drawing/2014/main" id="{C81822FB-BD69-4723-960A-617E86B9A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357"/>
          <a:stretch/>
        </p:blipFill>
        <p:spPr bwMode="auto">
          <a:xfrm>
            <a:off x="9488901" y="1094630"/>
            <a:ext cx="2494345" cy="179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que contiene electrónica, celular, teléfono, tabla&#10;&#10;Descripción generada automáticamente">
            <a:extLst>
              <a:ext uri="{FF2B5EF4-FFF2-40B4-BE49-F238E27FC236}">
                <a16:creationId xmlns:a16="http://schemas.microsoft.com/office/drawing/2014/main" id="{33ABAB00-ADDF-40A2-A6A8-BB255C66B2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3" t="10564" r="28501" b="7917"/>
          <a:stretch/>
        </p:blipFill>
        <p:spPr>
          <a:xfrm>
            <a:off x="3636932" y="3276628"/>
            <a:ext cx="1024947" cy="1925357"/>
          </a:xfrm>
          <a:prstGeom prst="rect">
            <a:avLst/>
          </a:prstGeom>
        </p:spPr>
      </p:pic>
      <p:pic>
        <p:nvPicPr>
          <p:cNvPr id="1032" name="Picture 8" descr="Resultado de imagen para TABLET PNG">
            <a:extLst>
              <a:ext uri="{FF2B5EF4-FFF2-40B4-BE49-F238E27FC236}">
                <a16:creationId xmlns:a16="http://schemas.microsoft.com/office/drawing/2014/main" id="{93201A95-D9D1-449A-8F4A-051427C41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09" y="4372080"/>
            <a:ext cx="1510870" cy="192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0434D616-4FCC-4560-9133-20DA4CFA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18" y="1466880"/>
            <a:ext cx="2745170" cy="569016"/>
          </a:xfrm>
        </p:spPr>
        <p:txBody>
          <a:bodyPr>
            <a:normAutofit/>
          </a:bodyPr>
          <a:lstStyle/>
          <a:p>
            <a:r>
              <a:rPr lang="es-EC" sz="2400" b="1" dirty="0"/>
              <a:t>Computador</a:t>
            </a:r>
            <a:r>
              <a:rPr lang="es-EC" sz="3200" b="1" dirty="0"/>
              <a:t>: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961B58C-EEF2-4D21-A1EE-83F983ED7A26}"/>
              </a:ext>
            </a:extLst>
          </p:cNvPr>
          <p:cNvSpPr txBox="1">
            <a:spLocks/>
          </p:cNvSpPr>
          <p:nvPr/>
        </p:nvSpPr>
        <p:spPr>
          <a:xfrm>
            <a:off x="2111527" y="2789373"/>
            <a:ext cx="1951640" cy="487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/>
              <a:t>Smartphones: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7C601B05-6E49-4608-952C-5DABC1075385}"/>
              </a:ext>
            </a:extLst>
          </p:cNvPr>
          <p:cNvSpPr txBox="1">
            <a:spLocks/>
          </p:cNvSpPr>
          <p:nvPr/>
        </p:nvSpPr>
        <p:spPr>
          <a:xfrm>
            <a:off x="1358834" y="3752052"/>
            <a:ext cx="1283391" cy="487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err="1"/>
              <a:t>Tablets</a:t>
            </a:r>
            <a:r>
              <a:rPr lang="es-EC" sz="2400" b="1" dirty="0"/>
              <a:t>: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855E6775-3425-4BEC-8E35-D441998D818F}"/>
              </a:ext>
            </a:extLst>
          </p:cNvPr>
          <p:cNvSpPr txBox="1">
            <a:spLocks/>
          </p:cNvSpPr>
          <p:nvPr/>
        </p:nvSpPr>
        <p:spPr>
          <a:xfrm>
            <a:off x="4988594" y="2032589"/>
            <a:ext cx="2477157" cy="487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/>
              <a:t>Otros Dispositivos:</a:t>
            </a: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A7A1985F-13B0-4584-9BDF-4211572BD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276" y="2512351"/>
            <a:ext cx="3378100" cy="33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38A22729-BA4D-4EED-91A2-E3BB10FB7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" y="1785"/>
            <a:ext cx="12180719" cy="68544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1BED890-4148-4E77-A833-F46DAC1560E5}"/>
              </a:ext>
            </a:extLst>
          </p:cNvPr>
          <p:cNvSpPr txBox="1"/>
          <p:nvPr/>
        </p:nvSpPr>
        <p:spPr>
          <a:xfrm>
            <a:off x="527564" y="271142"/>
            <a:ext cx="8937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>
                <a:solidFill>
                  <a:srgbClr val="212D5A"/>
                </a:solidFill>
                <a:latin typeface="Gotham Bold" pitchFamily="50" charset="0"/>
                <a:cs typeface="Arial" panose="020B0604020202020204" pitchFamily="34" charset="0"/>
              </a:rPr>
              <a:t>Recomendaciones para  uso de Dispositivos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D1E918-9041-4355-BD6D-8371B23C0D93}"/>
              </a:ext>
            </a:extLst>
          </p:cNvPr>
          <p:cNvSpPr txBox="1"/>
          <p:nvPr/>
        </p:nvSpPr>
        <p:spPr>
          <a:xfrm>
            <a:off x="349220" y="6365473"/>
            <a:ext cx="6783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212D5A"/>
                </a:solidFill>
                <a:latin typeface="Gotham Medium" panose="02000604030000020004" pitchFamily="50" charset="0"/>
                <a:cs typeface="Arial" panose="020B0604020202020204" pitchFamily="34" charset="0"/>
              </a:rPr>
              <a:t>Ministerio de Telecomunicaciones y de la Sociedad de la Información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2490" y="1603352"/>
            <a:ext cx="6239903" cy="4548379"/>
          </a:xfrm>
        </p:spPr>
        <p:txBody>
          <a:bodyPr>
            <a:noAutofit/>
          </a:bodyPr>
          <a:lstStyle/>
          <a:p>
            <a:r>
              <a:rPr lang="es-EC" sz="1800" dirty="0">
                <a:latin typeface="Gotham Medium" panose="02000604030000020004" pitchFamily="50" charset="0"/>
              </a:rPr>
              <a:t>Actualizar el sistema operativo, antivirus.</a:t>
            </a:r>
          </a:p>
          <a:p>
            <a:r>
              <a:rPr lang="es-EC" sz="1800" dirty="0">
                <a:latin typeface="Gotham Medium" panose="02000604030000020004" pitchFamily="50" charset="0"/>
              </a:rPr>
              <a:t>Activar el firewall de windows.</a:t>
            </a:r>
          </a:p>
          <a:p>
            <a:r>
              <a:rPr lang="es-EC" sz="1800" dirty="0">
                <a:latin typeface="Gotham Medium" panose="02000604030000020004" pitchFamily="50" charset="0"/>
              </a:rPr>
              <a:t>Mantener los dispositivos  bloqueados y con contraseña.</a:t>
            </a:r>
          </a:p>
          <a:p>
            <a:r>
              <a:rPr lang="es-EC" sz="1800" dirty="0">
                <a:latin typeface="Gotham Medium" panose="02000604030000020004" pitchFamily="50" charset="0"/>
              </a:rPr>
              <a:t>Crear un perfil de usuario para Teletrabajo.</a:t>
            </a:r>
          </a:p>
          <a:p>
            <a:r>
              <a:rPr lang="es-EC" sz="1800" dirty="0">
                <a:latin typeface="Gotham Medium" panose="02000604030000020004" pitchFamily="50" charset="0"/>
              </a:rPr>
              <a:t>Respaldar la información constantemente.</a:t>
            </a:r>
          </a:p>
          <a:p>
            <a:r>
              <a:rPr lang="es-EC" sz="1800" dirty="0">
                <a:latin typeface="Gotham Medium" panose="02000604030000020004" pitchFamily="50" charset="0"/>
              </a:rPr>
              <a:t>Borrar archivos innecesarios del ordenador.</a:t>
            </a:r>
          </a:p>
          <a:p>
            <a:r>
              <a:rPr lang="es-EC" sz="1800" dirty="0">
                <a:latin typeface="Gotham Medium" panose="02000604030000020004" pitchFamily="50" charset="0"/>
              </a:rPr>
              <a:t>Evitar la instalación de aplicaciones sospechosas.</a:t>
            </a:r>
          </a:p>
          <a:p>
            <a:r>
              <a:rPr lang="es-EC" sz="1800" dirty="0">
                <a:latin typeface="Gotham Medium" panose="02000604030000020004" pitchFamily="50" charset="0"/>
              </a:rPr>
              <a:t>Utilizar cuenta de administrador en equipos personales.</a:t>
            </a:r>
          </a:p>
        </p:txBody>
      </p:sp>
      <p:pic>
        <p:nvPicPr>
          <p:cNvPr id="1026" name="Picture 2" descr="Cómo actualizar tu sistema iOS con seguridad">
            <a:extLst>
              <a:ext uri="{FF2B5EF4-FFF2-40B4-BE49-F238E27FC236}">
                <a16:creationId xmlns:a16="http://schemas.microsoft.com/office/drawing/2014/main" id="{2528D703-0A6B-4754-872E-FA7891B5D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5" b="11103"/>
          <a:stretch/>
        </p:blipFill>
        <p:spPr bwMode="auto">
          <a:xfrm>
            <a:off x="6940112" y="1935973"/>
            <a:ext cx="3183321" cy="27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dows Firewall Mirror icon in PNG, ICO or ICNS | Free vector icons">
            <a:extLst>
              <a:ext uri="{FF2B5EF4-FFF2-40B4-BE49-F238E27FC236}">
                <a16:creationId xmlns:a16="http://schemas.microsoft.com/office/drawing/2014/main" id="{0E776781-64A5-47E5-B065-58D136CE5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07" y="1640407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mputer login, digital protection, pc login, safety concept ...">
            <a:extLst>
              <a:ext uri="{FF2B5EF4-FFF2-40B4-BE49-F238E27FC236}">
                <a16:creationId xmlns:a16="http://schemas.microsoft.com/office/drawing/2014/main" id="{98D0C70F-F1F4-4DAB-858B-18DEB1AFD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743" y="1718230"/>
            <a:ext cx="3187918" cy="318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omo criar ou excluir um usuário no Windows 10?">
            <a:extLst>
              <a:ext uri="{FF2B5EF4-FFF2-40B4-BE49-F238E27FC236}">
                <a16:creationId xmlns:a16="http://schemas.microsoft.com/office/drawing/2014/main" id="{095B4C02-B856-4987-AC4E-233AA197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42" y="2125131"/>
            <a:ext cx="3908235" cy="252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omo liberar, recuperar espacio en disco y limpiar el sistema">
            <a:extLst>
              <a:ext uri="{FF2B5EF4-FFF2-40B4-BE49-F238E27FC236}">
                <a16:creationId xmlns:a16="http://schemas.microsoft.com/office/drawing/2014/main" id="{86D5FD60-B3D6-4541-B900-B895758EC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743" y="1356077"/>
            <a:ext cx="30480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IPOS DE MALWARE – TIC CHARLES">
            <a:extLst>
              <a:ext uri="{FF2B5EF4-FFF2-40B4-BE49-F238E27FC236}">
                <a16:creationId xmlns:a16="http://schemas.microsoft.com/office/drawing/2014/main" id="{BE7F26FC-D215-45D7-A3C8-DC3F9C449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99" y="1213135"/>
            <a:ext cx="35623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rear un backup de Oracle 11g XE e importar a un esquema">
            <a:extLst>
              <a:ext uri="{FF2B5EF4-FFF2-40B4-BE49-F238E27FC236}">
                <a16:creationId xmlns:a16="http://schemas.microsoft.com/office/drawing/2014/main" id="{18F81458-1AA6-4BE4-A2FB-7899880FF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38" y="2100121"/>
            <a:ext cx="4464410" cy="238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con Login #201058 - Free Icons Library">
            <a:extLst>
              <a:ext uri="{FF2B5EF4-FFF2-40B4-BE49-F238E27FC236}">
                <a16:creationId xmlns:a16="http://schemas.microsoft.com/office/drawing/2014/main" id="{3EEACD27-E242-4C2B-81CA-75B63FCB1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27" y="1386189"/>
            <a:ext cx="3302218" cy="330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19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607A386-81F9-4519-9536-9729D9E1D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" y="1785"/>
            <a:ext cx="12180719" cy="685442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9E93808-1193-4B23-8DAB-9C8268ACD24B}"/>
              </a:ext>
            </a:extLst>
          </p:cNvPr>
          <p:cNvSpPr txBox="1"/>
          <p:nvPr/>
        </p:nvSpPr>
        <p:spPr>
          <a:xfrm>
            <a:off x="527564" y="271142"/>
            <a:ext cx="8937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>
                <a:solidFill>
                  <a:srgbClr val="212D5A"/>
                </a:solidFill>
                <a:latin typeface="Gotham Bold" pitchFamily="50" charset="0"/>
                <a:cs typeface="Arial" panose="020B0604020202020204" pitchFamily="34" charset="0"/>
              </a:rPr>
              <a:t>Internet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BD560D6-A44A-4B0B-A0C2-2CD0897DBAC2}"/>
              </a:ext>
            </a:extLst>
          </p:cNvPr>
          <p:cNvSpPr txBox="1"/>
          <p:nvPr/>
        </p:nvSpPr>
        <p:spPr>
          <a:xfrm>
            <a:off x="349220" y="6365473"/>
            <a:ext cx="6783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212D5A"/>
                </a:solidFill>
                <a:latin typeface="Gotham Medium" panose="02000604030000020004" pitchFamily="50" charset="0"/>
                <a:cs typeface="Arial" panose="020B0604020202020204" pitchFamily="34" charset="0"/>
              </a:rPr>
              <a:t>Ministerio de Telecomunicaciones y de la Sociedad de la Información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7564" y="969855"/>
            <a:ext cx="7886700" cy="704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1800" dirty="0">
                <a:latin typeface="Gotham Medium" panose="02000604030000020004" pitchFamily="50" charset="0"/>
              </a:rPr>
              <a:t>Al igual que en los dispositivos móviles la red doméstica de internet puede ser susceptible a ataques.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0D37BC9-D053-42A6-B498-8122E24CB6B3}"/>
              </a:ext>
            </a:extLst>
          </p:cNvPr>
          <p:cNvSpPr/>
          <p:nvPr/>
        </p:nvSpPr>
        <p:spPr>
          <a:xfrm>
            <a:off x="527564" y="1696442"/>
            <a:ext cx="36237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Gotham Medium" panose="02000604030000020004" pitchFamily="50" charset="0"/>
              </a:rPr>
              <a:t>Intrusos</a:t>
            </a:r>
            <a:r>
              <a:rPr lang="en-US" b="1" dirty="0">
                <a:latin typeface="Gotham Medium" panose="02000604030000020004" pitchFamily="50" charset="0"/>
              </a:rPr>
              <a:t> </a:t>
            </a:r>
            <a:r>
              <a:rPr lang="es-EC" b="1" dirty="0">
                <a:latin typeface="Gotham Medium" panose="02000604030000020004" pitchFamily="50" charset="0"/>
              </a:rPr>
              <a:t>en</a:t>
            </a:r>
            <a:r>
              <a:rPr lang="en-US" b="1" dirty="0">
                <a:latin typeface="Gotham Medium" panose="02000604030000020004" pitchFamily="50" charset="0"/>
              </a:rPr>
              <a:t> red WI-FI</a:t>
            </a:r>
          </a:p>
          <a:p>
            <a:endParaRPr lang="en-US" dirty="0">
              <a:latin typeface="Gotham Medium" panose="02000604030000020004" pitchFamily="50" charset="0"/>
            </a:endParaRPr>
          </a:p>
          <a:p>
            <a:pPr algn="just"/>
            <a:r>
              <a:rPr lang="es-EC" dirty="0">
                <a:latin typeface="Gotham Medium" panose="02000604030000020004" pitchFamily="50" charset="0"/>
              </a:rPr>
              <a:t>Tener un intruso la red puede </a:t>
            </a:r>
            <a:r>
              <a:rPr lang="es-EC" b="1" dirty="0">
                <a:latin typeface="Gotham Medium" panose="02000604030000020004" pitchFamily="50" charset="0"/>
              </a:rPr>
              <a:t>exponer nuestros datos privados</a:t>
            </a:r>
            <a:r>
              <a:rPr lang="es-EC" dirty="0">
                <a:latin typeface="Gotham Medium" panose="02000604030000020004" pitchFamily="50" charset="0"/>
              </a:rPr>
              <a:t>, nos hace susceptibles al </a:t>
            </a:r>
            <a:r>
              <a:rPr lang="es-EC" b="1" dirty="0">
                <a:latin typeface="Gotham Medium" panose="02000604030000020004" pitchFamily="50" charset="0"/>
              </a:rPr>
              <a:t>robo de contraseñas</a:t>
            </a:r>
            <a:r>
              <a:rPr lang="es-EC" dirty="0">
                <a:latin typeface="Gotham Medium" panose="02000604030000020004" pitchFamily="50" charset="0"/>
              </a:rPr>
              <a:t>, </a:t>
            </a:r>
            <a:r>
              <a:rPr lang="es-EC" b="1" dirty="0">
                <a:latin typeface="Gotham Medium" panose="02000604030000020004" pitchFamily="50" charset="0"/>
              </a:rPr>
              <a:t>pérdida de velocidad o mala conexión a internet</a:t>
            </a:r>
            <a:r>
              <a:rPr lang="es-EC" dirty="0">
                <a:latin typeface="Gotham Medium" panose="02000604030000020004" pitchFamily="50" charset="0"/>
              </a:rPr>
              <a:t> y muchas otras amenazas. A continuación veremos algunos consejos para mejorar y mantener segura nuestra red domestica de internet.</a:t>
            </a:r>
          </a:p>
          <a:p>
            <a:endParaRPr lang="en-US" dirty="0">
              <a:latin typeface="Gotham Medium" panose="02000604030000020004" pitchFamily="50" charset="0"/>
            </a:endParaRPr>
          </a:p>
          <a:p>
            <a:endParaRPr lang="en-US" dirty="0">
              <a:latin typeface="Gotham Medium" panose="02000604030000020004" pitchFamily="50" charset="0"/>
            </a:endParaRPr>
          </a:p>
        </p:txBody>
      </p:sp>
      <p:pic>
        <p:nvPicPr>
          <p:cNvPr id="2050" name="Picture 2" descr="Resultado de imagen para intruso wifi png">
            <a:extLst>
              <a:ext uri="{FF2B5EF4-FFF2-40B4-BE49-F238E27FC236}">
                <a16:creationId xmlns:a16="http://schemas.microsoft.com/office/drawing/2014/main" id="{A6828C46-694B-4EE6-9A3A-45A8D7527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790" y="2316398"/>
            <a:ext cx="3905065" cy="255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03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F12DB3F-9E1F-4A12-9D1C-458E08B1C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" y="1785"/>
            <a:ext cx="12180719" cy="685442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ECC22F-9712-4C9E-AD9E-067F178F429C}"/>
              </a:ext>
            </a:extLst>
          </p:cNvPr>
          <p:cNvSpPr txBox="1"/>
          <p:nvPr/>
        </p:nvSpPr>
        <p:spPr>
          <a:xfrm>
            <a:off x="527564" y="271142"/>
            <a:ext cx="8937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>
                <a:solidFill>
                  <a:srgbClr val="212D5A"/>
                </a:solidFill>
                <a:latin typeface="Gotham Bold" pitchFamily="50" charset="0"/>
                <a:cs typeface="Arial" panose="020B0604020202020204" pitchFamily="34" charset="0"/>
              </a:rPr>
              <a:t>Internet y navegación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9646B63-205E-4048-A351-C4F9C4F68180}"/>
              </a:ext>
            </a:extLst>
          </p:cNvPr>
          <p:cNvSpPr txBox="1"/>
          <p:nvPr/>
        </p:nvSpPr>
        <p:spPr>
          <a:xfrm>
            <a:off x="349220" y="6365473"/>
            <a:ext cx="6783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212D5A"/>
                </a:solidFill>
                <a:latin typeface="Gotham Medium" panose="02000604030000020004" pitchFamily="50" charset="0"/>
                <a:cs typeface="Arial" panose="020B0604020202020204" pitchFamily="34" charset="0"/>
              </a:rPr>
              <a:t>Ministerio de Telecomunicaciones y de la Sociedad de la Información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0925" y="1157880"/>
            <a:ext cx="4983874" cy="4351338"/>
          </a:xfrm>
        </p:spPr>
        <p:txBody>
          <a:bodyPr>
            <a:normAutofit lnSpcReduction="10000"/>
          </a:bodyPr>
          <a:lstStyle/>
          <a:p>
            <a:r>
              <a:rPr lang="es-EC" sz="1800" dirty="0">
                <a:latin typeface="Gotham Medium" panose="02000604030000020004" pitchFamily="50" charset="0"/>
              </a:rPr>
              <a:t>Verifica que  la conexión a tu módem de internet no tenga adulteraciones.</a:t>
            </a:r>
          </a:p>
          <a:p>
            <a:r>
              <a:rPr lang="es-EC" sz="1800" dirty="0">
                <a:latin typeface="Gotham Medium" panose="02000604030000020004" pitchFamily="50" charset="0"/>
              </a:rPr>
              <a:t>Realiza un test de velocidad y verifica que sea la contratada. Link para realizar el test: </a:t>
            </a:r>
            <a:r>
              <a:rPr lang="en-US" sz="1800" dirty="0">
                <a:latin typeface="Gotham Medium" panose="02000604030000020004" pitchFamily="50" charset="0"/>
                <a:hlinkClick r:id="rId3"/>
              </a:rPr>
              <a:t>https://www.speedtest.net/es</a:t>
            </a:r>
            <a:endParaRPr lang="es-EC" sz="1800" dirty="0">
              <a:latin typeface="Gotham Medium" panose="02000604030000020004" pitchFamily="50" charset="0"/>
            </a:endParaRPr>
          </a:p>
          <a:p>
            <a:r>
              <a:rPr lang="es-EC" sz="1800" dirty="0">
                <a:latin typeface="Gotham Medium" panose="02000604030000020004" pitchFamily="50" charset="0"/>
              </a:rPr>
              <a:t>Si presentas lentitud en el servicio solicitar a tu proveedor de internet que revise el estado de la conexión, verifica el número de equipos conectados y actualiza la clave de tu red WI-FI.</a:t>
            </a:r>
          </a:p>
          <a:p>
            <a:pPr algn="just"/>
            <a:r>
              <a:rPr lang="es-EC" sz="1800" dirty="0">
                <a:latin typeface="Gotham Medium" panose="02000604030000020004" pitchFamily="50" charset="0"/>
              </a:rPr>
              <a:t>De preferencia conéctate mediante cable a internet.</a:t>
            </a:r>
          </a:p>
          <a:p>
            <a:r>
              <a:rPr lang="es-EC" sz="1800" dirty="0">
                <a:latin typeface="Gotham Medium" panose="02000604030000020004" pitchFamily="50" charset="0"/>
              </a:rPr>
              <a:t>Evita conectarte a redes de internet que desconozcas, públicas o que te permita el acceso sin contraseña ya que pueden robar información.</a:t>
            </a:r>
          </a:p>
          <a:p>
            <a:endParaRPr lang="es-EC" sz="1800" dirty="0">
              <a:latin typeface="Gotham Medium" panose="02000604030000020004" pitchFamily="50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1B9635C-B939-4D40-B920-1A022FD5A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927" y="2291256"/>
            <a:ext cx="3095855" cy="177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5D87539-E429-4954-A4EF-4B9BE5D09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3" t="8177" r="23792" b="8885"/>
          <a:stretch/>
        </p:blipFill>
        <p:spPr bwMode="auto">
          <a:xfrm>
            <a:off x="7046655" y="1923394"/>
            <a:ext cx="3221127" cy="284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PORTE TÉCNICO A DISTANCIA – T.E.S.E.C">
            <a:extLst>
              <a:ext uri="{FF2B5EF4-FFF2-40B4-BE49-F238E27FC236}">
                <a16:creationId xmlns:a16="http://schemas.microsoft.com/office/drawing/2014/main" id="{DE95C7A7-5865-4413-955F-C2D4DECC7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005" y="2057643"/>
            <a:ext cx="3938423" cy="259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8E3BFBE-BE8F-4C51-A38F-C2FFFCD52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926" y="1810222"/>
            <a:ext cx="3393812" cy="307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e Real Life Dangers of Using Public Wi-Fi (and How to Protect ...">
            <a:extLst>
              <a:ext uri="{FF2B5EF4-FFF2-40B4-BE49-F238E27FC236}">
                <a16:creationId xmlns:a16="http://schemas.microsoft.com/office/drawing/2014/main" id="{DF500D98-2890-4431-B417-D098167B0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97" y="1548082"/>
            <a:ext cx="3676541" cy="30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8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86F8590-179A-47D5-AF89-DF890BD58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" y="1785"/>
            <a:ext cx="12180719" cy="685442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4CB4DD6-8E9B-4188-84BE-03636CFE1F80}"/>
              </a:ext>
            </a:extLst>
          </p:cNvPr>
          <p:cNvSpPr txBox="1"/>
          <p:nvPr/>
        </p:nvSpPr>
        <p:spPr>
          <a:xfrm>
            <a:off x="527564" y="271142"/>
            <a:ext cx="8937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>
                <a:solidFill>
                  <a:srgbClr val="212D5A"/>
                </a:solidFill>
                <a:latin typeface="Gotham Bold" pitchFamily="50" charset="0"/>
                <a:cs typeface="Arial" panose="020B0604020202020204" pitchFamily="34" charset="0"/>
              </a:rPr>
              <a:t>Navegación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C03E91E-4485-47C1-81F9-E79394746126}"/>
              </a:ext>
            </a:extLst>
          </p:cNvPr>
          <p:cNvSpPr txBox="1"/>
          <p:nvPr/>
        </p:nvSpPr>
        <p:spPr>
          <a:xfrm>
            <a:off x="349220" y="6365473"/>
            <a:ext cx="6783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212D5A"/>
                </a:solidFill>
                <a:latin typeface="Gotham Medium" panose="02000604030000020004" pitchFamily="50" charset="0"/>
                <a:cs typeface="Arial" panose="020B0604020202020204" pitchFamily="34" charset="0"/>
              </a:rPr>
              <a:t>Ministerio de Telecomunicaciones y de la Sociedad de la Información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593662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8389" y="2755091"/>
            <a:ext cx="3875148" cy="2157275"/>
          </a:xfrm>
        </p:spPr>
        <p:txBody>
          <a:bodyPr/>
          <a:lstStyle/>
          <a:p>
            <a:pPr marL="285750" indent="-285750"/>
            <a:r>
              <a:rPr lang="en-US" sz="1800" dirty="0">
                <a:latin typeface="Gotham Medium" panose="02000604030000020004" pitchFamily="50" charset="0"/>
              </a:rPr>
              <a:t>Phishing</a:t>
            </a:r>
          </a:p>
          <a:p>
            <a:pPr marL="285750" indent="-285750"/>
            <a:r>
              <a:rPr lang="en-US" sz="1800" dirty="0">
                <a:latin typeface="Gotham Medium" panose="02000604030000020004" pitchFamily="50" charset="0"/>
              </a:rPr>
              <a:t>Spam</a:t>
            </a:r>
          </a:p>
          <a:p>
            <a:pPr marL="285750" indent="-285750"/>
            <a:r>
              <a:rPr lang="en-US" sz="1800" dirty="0">
                <a:latin typeface="Gotham Medium" panose="02000604030000020004" pitchFamily="50" charset="0"/>
              </a:rPr>
              <a:t>Malware</a:t>
            </a:r>
          </a:p>
          <a:p>
            <a:pPr marL="285750" indent="-285750"/>
            <a:r>
              <a:rPr lang="en-US" sz="1800" dirty="0">
                <a:latin typeface="Gotham Medium" panose="02000604030000020004" pitchFamily="50" charset="0"/>
              </a:rPr>
              <a:t>Botnets o Redes Zombie</a:t>
            </a:r>
          </a:p>
          <a:p>
            <a:pPr marL="285750" indent="-285750"/>
            <a:r>
              <a:rPr lang="en-US" sz="1800" dirty="0">
                <a:latin typeface="Gotham Medium" panose="02000604030000020004" pitchFamily="50" charset="0"/>
              </a:rPr>
              <a:t>Adware </a:t>
            </a:r>
          </a:p>
          <a:p>
            <a:pPr marL="0" indent="0">
              <a:buNone/>
            </a:pPr>
            <a:endParaRPr lang="es-EC" dirty="0">
              <a:latin typeface="Gotham Medium" panose="02000604030000020004" pitchFamily="50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7D395F1-4B33-4647-98C0-CD6FF16A69A0}"/>
              </a:ext>
            </a:extLst>
          </p:cNvPr>
          <p:cNvSpPr/>
          <p:nvPr/>
        </p:nvSpPr>
        <p:spPr>
          <a:xfrm>
            <a:off x="527564" y="1123000"/>
            <a:ext cx="95117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Gotham Medium" panose="02000604030000020004" pitchFamily="50" charset="0"/>
              </a:rPr>
              <a:t>Con una conexión segura entre nuestro equipo y el proveedor de internet mejoramos la velocidad del servicio, aun así pueden existir factores que afecten su funcionamiento y pongan en riesgo la información personal y corporativa como los indicados a continuación:</a:t>
            </a:r>
          </a:p>
        </p:txBody>
      </p:sp>
      <p:pic>
        <p:nvPicPr>
          <p:cNvPr id="4098" name="Picture 2" descr="Resultado de imagen para malware">
            <a:extLst>
              <a:ext uri="{FF2B5EF4-FFF2-40B4-BE49-F238E27FC236}">
                <a16:creationId xmlns:a16="http://schemas.microsoft.com/office/drawing/2014/main" id="{3927EE31-F290-4EF8-A844-3B5E20E27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48" y="2621189"/>
            <a:ext cx="4701838" cy="254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0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5677</TotalTime>
  <Words>966</Words>
  <Application>Microsoft Office PowerPoint</Application>
  <PresentationFormat>Panorámica</PresentationFormat>
  <Paragraphs>84</Paragraphs>
  <Slides>14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Gotham Bold</vt:lpstr>
      <vt:lpstr>Gotham Light</vt:lpstr>
      <vt:lpstr>Gotham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Computador:</vt:lpstr>
      <vt:lpstr>Presentación de PowerPoint</vt:lpstr>
      <vt:lpstr>Presentación de PowerPoint</vt:lpstr>
      <vt:lpstr>Presentación de PowerPoint</vt:lpstr>
      <vt:lpstr> </vt:lpstr>
      <vt:lpstr>Presentación de PowerPoint</vt:lpstr>
      <vt:lpstr>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Noriega</dc:creator>
  <cp:lastModifiedBy>Administrador</cp:lastModifiedBy>
  <cp:revision>7</cp:revision>
  <dcterms:created xsi:type="dcterms:W3CDTF">2021-10-05T19:54:42Z</dcterms:created>
  <dcterms:modified xsi:type="dcterms:W3CDTF">2021-10-11T15:43:03Z</dcterms:modified>
</cp:coreProperties>
</file>