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1"/>
  </p:notesMasterIdLst>
  <p:sldIdLst>
    <p:sldId id="322" r:id="rId2"/>
    <p:sldId id="306" r:id="rId3"/>
    <p:sldId id="281" r:id="rId4"/>
    <p:sldId id="282" r:id="rId5"/>
    <p:sldId id="283" r:id="rId6"/>
    <p:sldId id="287" r:id="rId7"/>
    <p:sldId id="286" r:id="rId8"/>
    <p:sldId id="285" r:id="rId9"/>
    <p:sldId id="288" r:id="rId10"/>
    <p:sldId id="289" r:id="rId11"/>
    <p:sldId id="290" r:id="rId12"/>
    <p:sldId id="291" r:id="rId13"/>
    <p:sldId id="292" r:id="rId14"/>
    <p:sldId id="305" r:id="rId15"/>
    <p:sldId id="294" r:id="rId16"/>
    <p:sldId id="303" r:id="rId17"/>
    <p:sldId id="297" r:id="rId18"/>
    <p:sldId id="295" r:id="rId19"/>
    <p:sldId id="296" r:id="rId20"/>
  </p:sldIdLst>
  <p:sldSz cx="12192000" cy="6858000"/>
  <p:notesSz cx="6858000" cy="9144000"/>
  <p:embeddedFontLst>
    <p:embeddedFont>
      <p:font typeface="Avenir Next LT Pro" panose="020B0504020202020204" pitchFamily="34" charset="0"/>
      <p:regular r:id="rId22"/>
      <p:bold r:id="rId23"/>
      <p:italic r:id="rId24"/>
      <p:boldItalic r:id="rId25"/>
    </p:embeddedFont>
    <p:embeddedFont>
      <p:font typeface="Avenir Next LT Pro Demi" panose="020B0704020202020204" pitchFamily="34" charset="0"/>
      <p:bold r:id="rId26"/>
      <p:boldItalic r:id="rId27"/>
    </p:embeddedFon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elo Sotaming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202C5C"/>
    <a:srgbClr val="E66B39"/>
    <a:srgbClr val="090942"/>
    <a:srgbClr val="E66C3B"/>
    <a:srgbClr val="EAB871"/>
    <a:srgbClr val="15A6C7"/>
    <a:srgbClr val="083E7C"/>
    <a:srgbClr val="0E71A1"/>
    <a:srgbClr val="361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4" d="100"/>
          <a:sy n="74" d="100"/>
        </p:scale>
        <p:origin x="55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EZEQUIEL\Documents\LULU\2022\estadisticas\COMPARATIVOS%202019%202020%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ZEQUIEL\Documents\LULU\2022\estadisticas\COMPARATIVOS%202019%202020%20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ZEQUIEL\Documents\LULU\2022\estadisticas\COMPARATIVOS%202019%202020%20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EC"/>
              <a:t>DELEGACIONES FISCALES POR AÑO</a:t>
            </a:r>
          </a:p>
        </c:rich>
      </c:tx>
      <c:layout>
        <c:manualLayout>
          <c:xMode val="edge"/>
          <c:yMode val="edge"/>
          <c:x val="0.21118744531933506"/>
          <c:y val="4.121687504687833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ES"/>
        </a:p>
      </c:txPr>
    </c:title>
    <c:autoTitleDeleted val="0"/>
    <c:plotArea>
      <c:layout>
        <c:manualLayout>
          <c:layoutTarget val="inner"/>
          <c:xMode val="edge"/>
          <c:yMode val="edge"/>
          <c:x val="2.2469816272965876E-2"/>
          <c:y val="0.27604109535423021"/>
          <c:w val="0.94141907261592306"/>
          <c:h val="0.6165593344257430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174A-4230-829E-2F62E818C592}"/>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174A-4230-829E-2F62E818C592}"/>
              </c:ext>
            </c:extLst>
          </c:dPt>
          <c:dPt>
            <c:idx val="2"/>
            <c:invertIfNegative val="0"/>
            <c:bubble3D val="0"/>
            <c:spPr>
              <a:solidFill>
                <a:srgbClr val="00B0F0"/>
              </a:solidFill>
              <a:ln>
                <a:noFill/>
              </a:ln>
              <a:effectLst/>
            </c:spPr>
            <c:extLst>
              <c:ext xmlns:c16="http://schemas.microsoft.com/office/drawing/2014/chart" uri="{C3380CC4-5D6E-409C-BE32-E72D297353CC}">
                <c16:uniqueId val="{00000005-174A-4230-829E-2F62E818C59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DELEGACIONES!$B$14:$D$14</c:f>
              <c:numCache>
                <c:formatCode>General</c:formatCode>
                <c:ptCount val="3"/>
                <c:pt idx="0">
                  <c:v>2020</c:v>
                </c:pt>
                <c:pt idx="1">
                  <c:v>2021</c:v>
                </c:pt>
                <c:pt idx="2">
                  <c:v>2022</c:v>
                </c:pt>
              </c:numCache>
            </c:numRef>
          </c:cat>
          <c:val>
            <c:numRef>
              <c:f>DELEGACIONES!$B$15:$D$15</c:f>
              <c:numCache>
                <c:formatCode>General</c:formatCode>
                <c:ptCount val="3"/>
                <c:pt idx="0">
                  <c:v>682</c:v>
                </c:pt>
                <c:pt idx="1">
                  <c:v>1851</c:v>
                </c:pt>
                <c:pt idx="2">
                  <c:v>135</c:v>
                </c:pt>
              </c:numCache>
            </c:numRef>
          </c:val>
          <c:extLst>
            <c:ext xmlns:c16="http://schemas.microsoft.com/office/drawing/2014/chart" uri="{C3380CC4-5D6E-409C-BE32-E72D297353CC}">
              <c16:uniqueId val="{00000006-174A-4230-829E-2F62E818C592}"/>
            </c:ext>
          </c:extLst>
        </c:ser>
        <c:dLbls>
          <c:dLblPos val="outEnd"/>
          <c:showLegendKey val="0"/>
          <c:showVal val="1"/>
          <c:showCatName val="0"/>
          <c:showSerName val="0"/>
          <c:showPercent val="0"/>
          <c:showBubbleSize val="0"/>
        </c:dLbls>
        <c:gapWidth val="219"/>
        <c:overlap val="-27"/>
        <c:axId val="165234016"/>
        <c:axId val="165234432"/>
      </c:barChart>
      <c:catAx>
        <c:axId val="1652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S"/>
          </a:p>
        </c:txPr>
        <c:crossAx val="165234432"/>
        <c:crosses val="autoZero"/>
        <c:auto val="1"/>
        <c:lblAlgn val="ctr"/>
        <c:lblOffset val="100"/>
        <c:noMultiLvlLbl val="0"/>
      </c:catAx>
      <c:valAx>
        <c:axId val="165234432"/>
        <c:scaling>
          <c:orientation val="minMax"/>
        </c:scaling>
        <c:delete val="1"/>
        <c:axPos val="l"/>
        <c:numFmt formatCode="General" sourceLinked="1"/>
        <c:majorTickMark val="none"/>
        <c:minorTickMark val="none"/>
        <c:tickLblPos val="nextTo"/>
        <c:crossAx val="165234016"/>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EC"/>
              <a:t>DETENIDOS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E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DETENIDOS!$B$59:$B$61</c:f>
              <c:numCache>
                <c:formatCode>General</c:formatCode>
                <c:ptCount val="3"/>
                <c:pt idx="0">
                  <c:v>2020</c:v>
                </c:pt>
                <c:pt idx="1">
                  <c:v>2021</c:v>
                </c:pt>
                <c:pt idx="2">
                  <c:v>2022</c:v>
                </c:pt>
              </c:numCache>
            </c:numRef>
          </c:cat>
          <c:val>
            <c:numRef>
              <c:f>DETENIDOS!$C$59:$C$61</c:f>
              <c:numCache>
                <c:formatCode>General</c:formatCode>
                <c:ptCount val="3"/>
                <c:pt idx="0">
                  <c:v>18</c:v>
                </c:pt>
                <c:pt idx="1">
                  <c:v>13</c:v>
                </c:pt>
                <c:pt idx="2">
                  <c:v>0</c:v>
                </c:pt>
              </c:numCache>
            </c:numRef>
          </c:val>
          <c:extLst>
            <c:ext xmlns:c16="http://schemas.microsoft.com/office/drawing/2014/chart" uri="{C3380CC4-5D6E-409C-BE32-E72D297353CC}">
              <c16:uniqueId val="{00000000-208D-46FF-B951-4DCC4767166B}"/>
            </c:ext>
          </c:extLst>
        </c:ser>
        <c:dLbls>
          <c:dLblPos val="outEnd"/>
          <c:showLegendKey val="0"/>
          <c:showVal val="1"/>
          <c:showCatName val="0"/>
          <c:showSerName val="0"/>
          <c:showPercent val="0"/>
          <c:showBubbleSize val="0"/>
        </c:dLbls>
        <c:gapWidth val="219"/>
        <c:overlap val="-27"/>
        <c:axId val="333082239"/>
        <c:axId val="333088063"/>
      </c:barChart>
      <c:catAx>
        <c:axId val="333082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S"/>
          </a:p>
        </c:txPr>
        <c:crossAx val="333088063"/>
        <c:crosses val="autoZero"/>
        <c:auto val="1"/>
        <c:lblAlgn val="ctr"/>
        <c:lblOffset val="100"/>
        <c:noMultiLvlLbl val="0"/>
      </c:catAx>
      <c:valAx>
        <c:axId val="333088063"/>
        <c:scaling>
          <c:orientation val="minMax"/>
        </c:scaling>
        <c:delete val="1"/>
        <c:axPos val="l"/>
        <c:numFmt formatCode="General" sourceLinked="1"/>
        <c:majorTickMark val="none"/>
        <c:minorTickMark val="none"/>
        <c:tickLblPos val="nextTo"/>
        <c:crossAx val="333082239"/>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200" b="1" i="0" u="none" strike="noStrike" kern="1200" spc="0" baseline="0">
                <a:solidFill>
                  <a:schemeClr val="tx1"/>
                </a:solidFill>
                <a:effectLst>
                  <a:outerShdw blurRad="38100" dist="38100" dir="2700000" algn="tl">
                    <a:srgbClr val="000000">
                      <a:alpha val="43137"/>
                    </a:srgbClr>
                  </a:outerShdw>
                </a:effectLst>
                <a:latin typeface="+mn-lt"/>
                <a:ea typeface="+mn-ea"/>
                <a:cs typeface="+mn-cs"/>
              </a:defRPr>
            </a:pPr>
            <a:r>
              <a:rPr lang="es-EC" sz="1200" b="1">
                <a:effectLst>
                  <a:outerShdw blurRad="38100" dist="38100" dir="2700000" algn="tl">
                    <a:srgbClr val="000000">
                      <a:alpha val="43137"/>
                    </a:srgbClr>
                  </a:outerShdw>
                </a:effectLst>
              </a:rPr>
              <a:t>TIPOS PENALES ASOCIADOS A DELITOS INFORMÁTICOS</a:t>
            </a:r>
          </a:p>
        </c:rich>
      </c:tx>
      <c:layout>
        <c:manualLayout>
          <c:xMode val="edge"/>
          <c:yMode val="edge"/>
          <c:x val="0.31214709211889785"/>
          <c:y val="8.0006220691284005E-2"/>
        </c:manualLayout>
      </c:layout>
      <c:overlay val="0"/>
      <c:spPr>
        <a:noFill/>
        <a:ln>
          <a:noFill/>
        </a:ln>
        <a:effectLst/>
      </c:spPr>
      <c:txPr>
        <a:bodyPr rot="0" spcFirstLastPara="1" vertOverflow="ellipsis" vert="horz" wrap="square" anchor="ctr" anchorCtr="1"/>
        <a:lstStyle/>
        <a:p>
          <a:pPr algn="ctr" rtl="0">
            <a:defRPr sz="1200" b="1" i="0" u="none" strike="noStrike" kern="1200" spc="0" baseline="0">
              <a:solidFill>
                <a:schemeClr val="tx1"/>
              </a:solidFill>
              <a:effectLst>
                <a:outerShdw blurRad="38100" dist="38100" dir="2700000" algn="tl">
                  <a:srgbClr val="000000">
                    <a:alpha val="43137"/>
                  </a:srgbClr>
                </a:outerShdw>
              </a:effectLst>
              <a:latin typeface="+mn-lt"/>
              <a:ea typeface="+mn-ea"/>
              <a:cs typeface="+mn-cs"/>
            </a:defRPr>
          </a:pPr>
          <a:endParaRPr lang="es-ES"/>
        </a:p>
      </c:txPr>
    </c:title>
    <c:autoTitleDeleted val="0"/>
    <c:plotArea>
      <c:layout>
        <c:manualLayout>
          <c:layoutTarget val="inner"/>
          <c:xMode val="edge"/>
          <c:yMode val="edge"/>
          <c:x val="6.6384889896992216E-3"/>
          <c:y val="0.1438550991922781"/>
          <c:w val="0.97520258667258919"/>
          <c:h val="0.60512424438426504"/>
        </c:manualLayout>
      </c:layout>
      <c:barChart>
        <c:barDir val="col"/>
        <c:grouping val="clustered"/>
        <c:varyColors val="0"/>
        <c:ser>
          <c:idx val="0"/>
          <c:order val="0"/>
          <c:tx>
            <c:strRef>
              <c:f>DELEGACIONES!$B$1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DELEGACIONES!$A$2:$A$12</c:f>
              <c:strCache>
                <c:ptCount val="11"/>
                <c:pt idx="0">
                  <c:v>Acceso no consentido a un sistema informático, telemático o de telecomunicaciones</c:v>
                </c:pt>
                <c:pt idx="1">
                  <c:v>Acoso sexual</c:v>
                </c:pt>
                <c:pt idx="2">
                  <c:v>Apropiación fraudulenta por medios electrónicos</c:v>
                </c:pt>
                <c:pt idx="3">
                  <c:v>Ataque a la integridad de sistemas informáticos</c:v>
                </c:pt>
                <c:pt idx="4">
                  <c:v>Contacto con finalidad sexual con menores de dieciocho años por medios electrónicos</c:v>
                </c:pt>
                <c:pt idx="5">
                  <c:v>Estafa</c:v>
                </c:pt>
                <c:pt idx="6">
                  <c:v>Intimidación</c:v>
                </c:pt>
                <c:pt idx="7">
                  <c:v>Pornografía con utilización de niñas, niños o adolescentes</c:v>
                </c:pt>
                <c:pt idx="8">
                  <c:v>Suplantación de identidad</c:v>
                </c:pt>
                <c:pt idx="9">
                  <c:v>Violación a la intimidad</c:v>
                </c:pt>
                <c:pt idx="10">
                  <c:v>OTROS DELITOS (Intimidacion, actos de odio, robo, etc)</c:v>
                </c:pt>
              </c:strCache>
            </c:strRef>
          </c:cat>
          <c:val>
            <c:numRef>
              <c:f>DELEGACIONES!$B$2:$B$12</c:f>
              <c:numCache>
                <c:formatCode>General</c:formatCode>
                <c:ptCount val="11"/>
                <c:pt idx="0">
                  <c:v>46</c:v>
                </c:pt>
                <c:pt idx="1">
                  <c:v>10</c:v>
                </c:pt>
                <c:pt idx="2">
                  <c:v>153</c:v>
                </c:pt>
                <c:pt idx="3">
                  <c:v>19</c:v>
                </c:pt>
                <c:pt idx="4">
                  <c:v>7</c:v>
                </c:pt>
                <c:pt idx="5">
                  <c:v>105</c:v>
                </c:pt>
                <c:pt idx="6">
                  <c:v>61</c:v>
                </c:pt>
                <c:pt idx="7">
                  <c:v>35</c:v>
                </c:pt>
                <c:pt idx="8">
                  <c:v>10</c:v>
                </c:pt>
                <c:pt idx="9">
                  <c:v>101</c:v>
                </c:pt>
                <c:pt idx="10">
                  <c:v>135</c:v>
                </c:pt>
              </c:numCache>
            </c:numRef>
          </c:val>
          <c:extLst>
            <c:ext xmlns:c16="http://schemas.microsoft.com/office/drawing/2014/chart" uri="{C3380CC4-5D6E-409C-BE32-E72D297353CC}">
              <c16:uniqueId val="{00000000-C984-4166-BCE3-CE93E764471A}"/>
            </c:ext>
          </c:extLst>
        </c:ser>
        <c:ser>
          <c:idx val="1"/>
          <c:order val="1"/>
          <c:tx>
            <c:strRef>
              <c:f>DELEGACIONES!$C$1</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DELEGACIONES!$A$2:$A$12</c:f>
              <c:strCache>
                <c:ptCount val="11"/>
                <c:pt idx="0">
                  <c:v>Acceso no consentido a un sistema informático, telemático o de telecomunicaciones</c:v>
                </c:pt>
                <c:pt idx="1">
                  <c:v>Acoso sexual</c:v>
                </c:pt>
                <c:pt idx="2">
                  <c:v>Apropiación fraudulenta por medios electrónicos</c:v>
                </c:pt>
                <c:pt idx="3">
                  <c:v>Ataque a la integridad de sistemas informáticos</c:v>
                </c:pt>
                <c:pt idx="4">
                  <c:v>Contacto con finalidad sexual con menores de dieciocho años por medios electrónicos</c:v>
                </c:pt>
                <c:pt idx="5">
                  <c:v>Estafa</c:v>
                </c:pt>
                <c:pt idx="6">
                  <c:v>Intimidación</c:v>
                </c:pt>
                <c:pt idx="7">
                  <c:v>Pornografía con utilización de niñas, niños o adolescentes</c:v>
                </c:pt>
                <c:pt idx="8">
                  <c:v>Suplantación de identidad</c:v>
                </c:pt>
                <c:pt idx="9">
                  <c:v>Violación a la intimidad</c:v>
                </c:pt>
                <c:pt idx="10">
                  <c:v>OTROS DELITOS (Intimidacion, actos de odio, robo, etc)</c:v>
                </c:pt>
              </c:strCache>
            </c:strRef>
          </c:cat>
          <c:val>
            <c:numRef>
              <c:f>DELEGACIONES!$C$2:$C$12</c:f>
              <c:numCache>
                <c:formatCode>General</c:formatCode>
                <c:ptCount val="11"/>
                <c:pt idx="0">
                  <c:v>78</c:v>
                </c:pt>
                <c:pt idx="1">
                  <c:v>18</c:v>
                </c:pt>
                <c:pt idx="2">
                  <c:v>896</c:v>
                </c:pt>
                <c:pt idx="3">
                  <c:v>32</c:v>
                </c:pt>
                <c:pt idx="4">
                  <c:v>18</c:v>
                </c:pt>
                <c:pt idx="5">
                  <c:v>212</c:v>
                </c:pt>
                <c:pt idx="6">
                  <c:v>73</c:v>
                </c:pt>
                <c:pt idx="7">
                  <c:v>66</c:v>
                </c:pt>
                <c:pt idx="8">
                  <c:v>59</c:v>
                </c:pt>
                <c:pt idx="9">
                  <c:v>222</c:v>
                </c:pt>
                <c:pt idx="10">
                  <c:v>177</c:v>
                </c:pt>
              </c:numCache>
            </c:numRef>
          </c:val>
          <c:extLst>
            <c:ext xmlns:c16="http://schemas.microsoft.com/office/drawing/2014/chart" uri="{C3380CC4-5D6E-409C-BE32-E72D297353CC}">
              <c16:uniqueId val="{00000001-C984-4166-BCE3-CE93E764471A}"/>
            </c:ext>
          </c:extLst>
        </c:ser>
        <c:ser>
          <c:idx val="2"/>
          <c:order val="2"/>
          <c:tx>
            <c:strRef>
              <c:f>DELEGACIONES!$D$1</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DELEGACIONES!$A$2:$A$12</c:f>
              <c:strCache>
                <c:ptCount val="11"/>
                <c:pt idx="0">
                  <c:v>Acceso no consentido a un sistema informático, telemático o de telecomunicaciones</c:v>
                </c:pt>
                <c:pt idx="1">
                  <c:v>Acoso sexual</c:v>
                </c:pt>
                <c:pt idx="2">
                  <c:v>Apropiación fraudulenta por medios electrónicos</c:v>
                </c:pt>
                <c:pt idx="3">
                  <c:v>Ataque a la integridad de sistemas informáticos</c:v>
                </c:pt>
                <c:pt idx="4">
                  <c:v>Contacto con finalidad sexual con menores de dieciocho años por medios electrónicos</c:v>
                </c:pt>
                <c:pt idx="5">
                  <c:v>Estafa</c:v>
                </c:pt>
                <c:pt idx="6">
                  <c:v>Intimidación</c:v>
                </c:pt>
                <c:pt idx="7">
                  <c:v>Pornografía con utilización de niñas, niños o adolescentes</c:v>
                </c:pt>
                <c:pt idx="8">
                  <c:v>Suplantación de identidad</c:v>
                </c:pt>
                <c:pt idx="9">
                  <c:v>Violación a la intimidad</c:v>
                </c:pt>
                <c:pt idx="10">
                  <c:v>OTROS DELITOS (Intimidacion, actos de odio, robo, etc)</c:v>
                </c:pt>
              </c:strCache>
            </c:strRef>
          </c:cat>
          <c:val>
            <c:numRef>
              <c:f>DELEGACIONES!$D$2:$D$12</c:f>
              <c:numCache>
                <c:formatCode>General</c:formatCode>
                <c:ptCount val="11"/>
                <c:pt idx="0">
                  <c:v>6</c:v>
                </c:pt>
                <c:pt idx="1">
                  <c:v>1</c:v>
                </c:pt>
                <c:pt idx="2">
                  <c:v>66</c:v>
                </c:pt>
                <c:pt idx="3">
                  <c:v>4</c:v>
                </c:pt>
                <c:pt idx="4">
                  <c:v>1</c:v>
                </c:pt>
                <c:pt idx="5">
                  <c:v>16</c:v>
                </c:pt>
                <c:pt idx="6">
                  <c:v>4</c:v>
                </c:pt>
                <c:pt idx="7">
                  <c:v>4</c:v>
                </c:pt>
                <c:pt idx="8">
                  <c:v>2</c:v>
                </c:pt>
                <c:pt idx="9">
                  <c:v>8</c:v>
                </c:pt>
                <c:pt idx="10">
                  <c:v>23</c:v>
                </c:pt>
              </c:numCache>
            </c:numRef>
          </c:val>
          <c:extLst>
            <c:ext xmlns:c16="http://schemas.microsoft.com/office/drawing/2014/chart" uri="{C3380CC4-5D6E-409C-BE32-E72D297353CC}">
              <c16:uniqueId val="{00000002-C984-4166-BCE3-CE93E764471A}"/>
            </c:ext>
          </c:extLst>
        </c:ser>
        <c:dLbls>
          <c:dLblPos val="outEnd"/>
          <c:showLegendKey val="0"/>
          <c:showVal val="1"/>
          <c:showCatName val="0"/>
          <c:showSerName val="0"/>
          <c:showPercent val="0"/>
          <c:showBubbleSize val="0"/>
        </c:dLbls>
        <c:gapWidth val="219"/>
        <c:overlap val="-27"/>
        <c:axId val="1755026943"/>
        <c:axId val="1755028607"/>
      </c:barChart>
      <c:catAx>
        <c:axId val="1755026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s-ES"/>
          </a:p>
        </c:txPr>
        <c:crossAx val="1755028607"/>
        <c:crosses val="autoZero"/>
        <c:auto val="1"/>
        <c:lblAlgn val="ctr"/>
        <c:lblOffset val="100"/>
        <c:noMultiLvlLbl val="0"/>
      </c:catAx>
      <c:valAx>
        <c:axId val="1755028607"/>
        <c:scaling>
          <c:orientation val="minMax"/>
        </c:scaling>
        <c:delete val="1"/>
        <c:axPos val="l"/>
        <c:numFmt formatCode="General" sourceLinked="1"/>
        <c:majorTickMark val="none"/>
        <c:minorTickMark val="none"/>
        <c:tickLblPos val="nextTo"/>
        <c:crossAx val="1755026943"/>
        <c:crosses val="autoZero"/>
        <c:crossBetween val="between"/>
      </c:valAx>
      <c:spPr>
        <a:noFill/>
        <a:ln>
          <a:noFill/>
        </a:ln>
        <a:effectLst/>
      </c:spPr>
    </c:plotArea>
    <c:legend>
      <c:legendPos val="b"/>
      <c:layout>
        <c:manualLayout>
          <c:xMode val="edge"/>
          <c:yMode val="edge"/>
          <c:x val="0.42749142154804276"/>
          <c:y val="0.90262961895151606"/>
          <c:w val="0.15555153945548733"/>
          <c:h val="4.397313920522800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sz="600">
          <a:solidFill>
            <a:schemeClr val="tx1"/>
          </a:solidFill>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51767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9"/>
        <p:cNvGrpSpPr/>
        <p:nvPr/>
      </p:nvGrpSpPr>
      <p:grpSpPr>
        <a:xfrm>
          <a:off x="0" y="0"/>
          <a:ext cx="0" cy="0"/>
          <a:chOff x="0" y="0"/>
          <a:chExt cx="0" cy="0"/>
        </a:xfrm>
      </p:grpSpPr>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a:spLocks noGrp="1"/>
          </p:cNvSpPr>
          <p:nvPr>
            <p:ph type="pic" idx="2"/>
          </p:nvPr>
        </p:nvSpPr>
        <p:spPr>
          <a:xfrm>
            <a:off x="5183188" y="987425"/>
            <a:ext cx="6172200" cy="4873625"/>
          </a:xfrm>
          <a:prstGeom prst="rect">
            <a:avLst/>
          </a:prstGeom>
          <a:noFill/>
          <a:ln>
            <a:noFill/>
          </a:ln>
        </p:spPr>
      </p:sp>
      <p:sp>
        <p:nvSpPr>
          <p:cNvPr id="73" name="Google Shape;73;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4" name="Imagen 3" descr="l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erson in a military uniform&#10;&#10;Description automatically generated with medium confidence">
            <a:extLst>
              <a:ext uri="{FF2B5EF4-FFF2-40B4-BE49-F238E27FC236}">
                <a16:creationId xmlns:a16="http://schemas.microsoft.com/office/drawing/2014/main" id="{06C81CC3-6326-4BB6-9982-5528551D4B3D}"/>
              </a:ext>
            </a:extLst>
          </p:cNvPr>
          <p:cNvPicPr>
            <a:picLocks noChangeAspect="1"/>
          </p:cNvPicPr>
          <p:nvPr/>
        </p:nvPicPr>
        <p:blipFill rotWithShape="1">
          <a:blip r:embed="rId3"/>
          <a:srcRect l="-1" t="13013" r="-1" b="2523"/>
          <a:stretch/>
        </p:blipFill>
        <p:spPr>
          <a:xfrm>
            <a:off x="3218120" y="1683600"/>
            <a:ext cx="3161415" cy="3142343"/>
          </a:xfrm>
          <a:prstGeom prst="ellipse">
            <a:avLst/>
          </a:prstGeom>
        </p:spPr>
      </p:pic>
      <p:sp>
        <p:nvSpPr>
          <p:cNvPr id="8" name="Rectangle 7">
            <a:extLst>
              <a:ext uri="{FF2B5EF4-FFF2-40B4-BE49-F238E27FC236}">
                <a16:creationId xmlns:a16="http://schemas.microsoft.com/office/drawing/2014/main" id="{E175D2C4-5EFA-4C96-9F4B-89C0D6D5AB64}"/>
              </a:ext>
            </a:extLst>
          </p:cNvPr>
          <p:cNvSpPr/>
          <p:nvPr/>
        </p:nvSpPr>
        <p:spPr>
          <a:xfrm>
            <a:off x="6624970" y="1690688"/>
            <a:ext cx="5307950" cy="381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4C521A9-2DC1-497E-B226-872F4158E7F8}"/>
              </a:ext>
            </a:extLst>
          </p:cNvPr>
          <p:cNvSpPr txBox="1"/>
          <p:nvPr/>
        </p:nvSpPr>
        <p:spPr>
          <a:xfrm>
            <a:off x="6846038" y="2532779"/>
            <a:ext cx="4904002" cy="1431161"/>
          </a:xfrm>
          <a:prstGeom prst="rect">
            <a:avLst/>
          </a:prstGeom>
          <a:noFill/>
        </p:spPr>
        <p:txBody>
          <a:bodyPr wrap="square" rtlCol="0">
            <a:spAutoFit/>
          </a:bodyPr>
          <a:lstStyle/>
          <a:p>
            <a:r>
              <a:rPr lang="en-US" sz="2800" b="1" dirty="0" err="1">
                <a:solidFill>
                  <a:srgbClr val="202C5C"/>
                </a:solidFill>
                <a:latin typeface="Avenir Next LT Pro Demi" panose="020B0604020202020204" pitchFamily="34" charset="0"/>
              </a:rPr>
              <a:t>Tcnl</a:t>
            </a:r>
            <a:r>
              <a:rPr lang="en-US" sz="2800" b="1" dirty="0">
                <a:solidFill>
                  <a:srgbClr val="202C5C"/>
                </a:solidFill>
                <a:latin typeface="Avenir Next LT Pro Demi" panose="020B0604020202020204" pitchFamily="34" charset="0"/>
              </a:rPr>
              <a:t>. Hector Gonzalo García</a:t>
            </a:r>
          </a:p>
          <a:p>
            <a:endParaRPr lang="en-US" sz="1100" b="1" dirty="0">
              <a:solidFill>
                <a:srgbClr val="202C5C"/>
              </a:solidFill>
              <a:latin typeface="Avenir Next LT Pro Demi" panose="020B0604020202020204" pitchFamily="34" charset="0"/>
            </a:endParaRPr>
          </a:p>
          <a:p>
            <a:r>
              <a:rPr lang="es-ES" sz="2400" dirty="0">
                <a:solidFill>
                  <a:srgbClr val="4C4C4C"/>
                </a:solidFill>
                <a:latin typeface="Avenir Next LT Pro" panose="020B0504020202020204" pitchFamily="34" charset="0"/>
              </a:rPr>
              <a:t>Jefe de la Unidad Nacional de Ciberdelito</a:t>
            </a:r>
            <a:endParaRPr lang="en-US" sz="2400" dirty="0">
              <a:solidFill>
                <a:srgbClr val="4C4C4C"/>
              </a:solidFill>
              <a:latin typeface="Avenir Next LT Pro" panose="020B0504020202020204" pitchFamily="34" charset="0"/>
            </a:endParaRPr>
          </a:p>
        </p:txBody>
      </p:sp>
    </p:spTree>
    <p:extLst>
      <p:ext uri="{BB962C8B-B14F-4D97-AF65-F5344CB8AC3E}">
        <p14:creationId xmlns:p14="http://schemas.microsoft.com/office/powerpoint/2010/main" val="342551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049130" y="231261"/>
            <a:ext cx="633596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FUNCIONARIOS FALSOS</a:t>
            </a:r>
          </a:p>
        </p:txBody>
      </p:sp>
      <p:sp>
        <p:nvSpPr>
          <p:cNvPr id="3" name="TextBox 72">
            <a:extLst>
              <a:ext uri="{FF2B5EF4-FFF2-40B4-BE49-F238E27FC236}">
                <a16:creationId xmlns:a16="http://schemas.microsoft.com/office/drawing/2014/main" id="{DC2B439A-C776-4A5A-9C0D-E1CFC9464BD0}"/>
              </a:ext>
            </a:extLst>
          </p:cNvPr>
          <p:cNvSpPr txBox="1"/>
          <p:nvPr/>
        </p:nvSpPr>
        <p:spPr>
          <a:xfrm>
            <a:off x="683394" y="1020937"/>
            <a:ext cx="8398572" cy="584775"/>
          </a:xfrm>
          <a:prstGeom prst="rect">
            <a:avLst/>
          </a:prstGeom>
          <a:noFill/>
          <a:ln w="38100">
            <a:solidFill>
              <a:srgbClr val="002060"/>
            </a:solidFill>
            <a:prstDash val="sysDash"/>
          </a:ln>
        </p:spPr>
        <p:txBody>
          <a:bodyPr wrap="square" rtlCol="0">
            <a:spAutoFit/>
          </a:bodyPr>
          <a:lstStyle/>
          <a:p>
            <a:pPr algn="just"/>
            <a:r>
              <a:rPr lang="es-EC" altLang="ko-KR" sz="1600" dirty="0">
                <a:solidFill>
                  <a:schemeClr val="dk1"/>
                </a:solidFill>
                <a:cs typeface="Arial" pitchFamily="34" charset="0"/>
              </a:rPr>
              <a:t>Mediante</a:t>
            </a:r>
            <a:r>
              <a:rPr lang="es-EC" altLang="ko-KR" sz="1600" dirty="0">
                <a:cs typeface="Arial" pitchFamily="34" charset="0"/>
              </a:rPr>
              <a:t> las diferentes redes sociales se hacen pasar por funcionarios públicos y privados a fin de </a:t>
            </a:r>
            <a:r>
              <a:rPr lang="es-EC" altLang="ko-KR" sz="1600" b="1" dirty="0">
                <a:cs typeface="Arial" pitchFamily="34" charset="0"/>
              </a:rPr>
              <a:t>INTIMIDAR</a:t>
            </a:r>
            <a:r>
              <a:rPr lang="es-EC" altLang="ko-KR" sz="1600" dirty="0">
                <a:cs typeface="Arial" pitchFamily="34" charset="0"/>
              </a:rPr>
              <a:t> a personas y solicitar ciertas cantidades de dinero. </a:t>
            </a:r>
          </a:p>
        </p:txBody>
      </p:sp>
      <p:pic>
        <p:nvPicPr>
          <p:cNvPr id="4"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4389" t="11974" r="11422" b="35995"/>
          <a:stretch/>
        </p:blipFill>
        <p:spPr bwMode="auto">
          <a:xfrm>
            <a:off x="683395" y="1867300"/>
            <a:ext cx="8398571" cy="415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228524" y="105959"/>
            <a:ext cx="309251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4000" b="1" i="1" u="none" strike="noStrike" kern="1200" cap="none" spc="0" normalizeH="0" baseline="0" noProof="0" dirty="0" err="1">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GROOMING</a:t>
            </a:r>
            <a:endPar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 name="TextBox 72">
            <a:extLst>
              <a:ext uri="{FF2B5EF4-FFF2-40B4-BE49-F238E27FC236}">
                <a16:creationId xmlns:a16="http://schemas.microsoft.com/office/drawing/2014/main" id="{DC2B439A-C776-4A5A-9C0D-E1CFC9464BD0}"/>
              </a:ext>
            </a:extLst>
          </p:cNvPr>
          <p:cNvSpPr txBox="1"/>
          <p:nvPr/>
        </p:nvSpPr>
        <p:spPr>
          <a:xfrm>
            <a:off x="754873" y="813845"/>
            <a:ext cx="8052243" cy="553998"/>
          </a:xfrm>
          <a:prstGeom prst="rect">
            <a:avLst/>
          </a:prstGeom>
          <a:noFill/>
          <a:ln w="38100">
            <a:solidFill>
              <a:srgbClr val="002060"/>
            </a:solidFill>
            <a:prstDash val="sysDash"/>
          </a:ln>
        </p:spPr>
        <p:txBody>
          <a:bodyPr wrap="square" rtlCol="0">
            <a:spAutoFit/>
          </a:bodyPr>
          <a:lstStyle/>
          <a:p>
            <a:pPr algn="just"/>
            <a:r>
              <a:rPr lang="es-EC" altLang="ko-KR" sz="1500" dirty="0">
                <a:cs typeface="Arial" pitchFamily="34" charset="0"/>
              </a:rPr>
              <a:t>Cuando una persona (no siempre es adulto) establece una relación de confianza a través de Internet con una persona menor de edad para facilitar un contexto y/o contacto sexual.</a:t>
            </a:r>
          </a:p>
        </p:txBody>
      </p:sp>
      <p:pic>
        <p:nvPicPr>
          <p:cNvPr id="4" name="Picture 4" descr="Por el caso de Grooming, la atención en los menores y el foco en los padres  - Noticias Maciel - GRUPO IRE - Información Regional"/>
          <p:cNvPicPr>
            <a:picLocks noChangeAspect="1" noChangeArrowheads="1"/>
          </p:cNvPicPr>
          <p:nvPr/>
        </p:nvPicPr>
        <p:blipFill rotWithShape="1">
          <a:blip r:embed="rId3">
            <a:extLst>
              <a:ext uri="{28A0092B-C50C-407E-A947-70E740481C1C}">
                <a14:useLocalDpi xmlns:a14="http://schemas.microsoft.com/office/drawing/2010/main" val="0"/>
              </a:ext>
            </a:extLst>
          </a:blip>
          <a:srcRect t="4540" b="17477"/>
          <a:stretch/>
        </p:blipFill>
        <p:spPr bwMode="auto">
          <a:xfrm>
            <a:off x="415901" y="1694761"/>
            <a:ext cx="6034063" cy="38608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4"/>
          <a:srcRect l="21038" t="36813" r="27934"/>
          <a:stretch/>
        </p:blipFill>
        <p:spPr>
          <a:xfrm>
            <a:off x="6449964" y="1694761"/>
            <a:ext cx="3107922" cy="2666199"/>
          </a:xfrm>
          <a:prstGeom prst="rect">
            <a:avLst/>
          </a:prstGeom>
        </p:spPr>
      </p:pic>
      <p:pic>
        <p:nvPicPr>
          <p:cNvPr id="5" name="Imagen 4"/>
          <p:cNvPicPr>
            <a:picLocks noChangeAspect="1"/>
          </p:cNvPicPr>
          <p:nvPr/>
        </p:nvPicPr>
        <p:blipFill>
          <a:blip r:embed="rId5"/>
          <a:stretch>
            <a:fillRect/>
          </a:stretch>
        </p:blipFill>
        <p:spPr>
          <a:xfrm>
            <a:off x="6449964" y="4621343"/>
            <a:ext cx="3104476" cy="1120696"/>
          </a:xfrm>
          <a:prstGeom prst="rect">
            <a:avLst/>
          </a:prstGeom>
        </p:spPr>
      </p:pic>
    </p:spTree>
    <p:extLst>
      <p:ext uri="{BB962C8B-B14F-4D97-AF65-F5344CB8AC3E}">
        <p14:creationId xmlns:p14="http://schemas.microsoft.com/office/powerpoint/2010/main" val="14232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806295" y="23925"/>
            <a:ext cx="447468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FRAUDE</a:t>
            </a:r>
            <a:r>
              <a:rPr kumimoji="0" lang="es-EC" sz="4000" b="1" i="1" u="none" strike="noStrike" kern="1200" cap="none" spc="0" normalizeH="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 DIGITAL</a:t>
            </a:r>
            <a:endPar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 name="AutoShape 4" descr="data:image/png;base64,iVBORw0KGgoAAAANSUhEUgAAAOEAAADhCAMAAAAJbSJIAAAAilBMVEX///8AAAD29vb8/Pzb29udnZ309PTHx8f4+PgEBASvr6/k5OTs7Ozw8PDn5+eKiorQ0NCRkZGBgYG8vLw2NjbCwsJQUFBwcHAQEBDT09NKSkrf39+mpqZoaGh2dnawsLBDQ0MmJiZYWFgvLy+WlpYZGRlgYGAgICA7OzsWFhaEhIR7e3soKChERESUY5YNAAAQyklEQVR4nO1dC3uqOrMGIwgqCsULVrxfW13//++dzCRAAgl2fUvQ7pN3P3u1AkLezCUzk5BaloGBgYGBgYGBgYGBgYGBgYGBgYGBgYGBgYGBgYGBgYGBwW8DkX4Y/C54o3CTRh/rFcX6+5jG3eGrm/Q8BNPj6mIrMFmnC8/65UrrTj8OOSNfRfMzWry6kf8bQC5B+qniVMV8Sn6jJOO9Vm4y8JLb75IksYZjFZFZnMJvoXMRqGe/HPrEIr9FkMu5wGxyTPkvVEwb+MW1SJ+zitdJQdSPvFe3/AegQliuCtms4sAKEvwUwWnOkLqgGV5wppc7grUCx3eXY7DOFW8f41hwwc8xtrzPGdLfb3jNDb4zdCY5x/S1zX8MJ2/qEYZ0alh7JBgy0WQM4dOYnvDtDTO+xTyT+733UgIPsLhzevdNdohRzlqdMwSOTIpLrpaFc1q5rTf8p8jaeInhEzZ8makeoyEwpKC26NsHPAWCdCOUow8q/YYg1vLAFU00pSscmefeQ2JIOuhIj8XVwY0b8Zy8ncMh0Hg2dneExuFAcSJEzdAKUcIj4T7dLeuly7Ktlv8MlMGaKdihKx4PkEFYHJC11LI+0OdK90qZooLzfScxultmgWNxOANfQtu6Fq4rMSQkAYkJXUC/PfrM7/UuINbghB2fhPKJAWpcRzhSlqEVQx9sSzd0mBhX7zP6d5kJzjql4zjGOeKRCkNwRbY9LX1xwXzWn3chGCo0FDCCo4l0rMoQvzyRv0msYItivHbeQoqcIA0xpeYQ5kbkKKzKkA6KQkSQY8giv0NZLV6BhY3RF5XWMZBOuKi78sUVhsTqZd2THaDo8uTEtyevTjcI2GCB81RokFMazgEKGVoYKAz47ShG6UG45fbVY8awnMav+tkAjjFqqaKmYrgRh4au80e6nU/F+0KKNFbZYTuWw7ldUE3m6cKl5lkaCwHl8RBaT/B7FhlNj/uCGDhhFrV/vHToL1Kj0VhsHc0ukHtc8hQoL9m0iDtHg8uSfYZd36M3/cbb9VskVAYmA9loRuKZrcJluz+v5reP8ThyMP2PjtH4+2M9X51nky/lV9ZZ6DDHob+rbUDTQDdInQlTIgL1w72yxRIeld/W01wpiYXR4NerxowONmguD4NeGM1UPPyfsDutUklexHJRyK/yNme0H9Wzl3H0A2HJ/O9pL1Dcio1GG8WZ5sEqggN192KgMw7jNPqYn2fbw6VCN9lNPver9bfTj7tQiEo0j2G1yFfM4wS1nQte0K5msXk1UQZ6rLBymAFNe/YCPV2Bap11Z8F8vsoHiY4h5hKR5lYBanE5/WgezI/qqmKYVtyqx1UxDTCHw1fdo2K01NZliLGjdixGWcVVzVIz5Jmkuruw5Foj4mZAWFP/aC+Aqo2tcI06hhtQea0ijtDZqjxtg0DXqI81IOo+KI7rGA7Q9WpvF0Foc2vV2UBBzF5pHzmEBn8oTugYomfSqwRBox9pzzeAr/onTpkZVqFliAGrPttNdV3WFDYaV5khYrFAFVqGTr3Wk6TOcz8dxJo8UJq9LkbRMgxrXTMI0a8UDBoEJrermguguXvVCS3DzgM1REv0/66Z/4BVvUoxR6Mcv7QM0ftua54Z6Uy7Cbi1EYjFVU7ZGh1Dwnqt5p4DrV40gP4Dm2GeTzl5pJfh8VEGsW8xxfis9+x8Rkl5gZ5hXJde5Be0M8uPaZN+tLdYd1cSC4Se4fKBYhD0NZ9/1dL/FZuHyQx4DXVepWfoPoyu55pY9/k4P1JS7O1v5Sk9Qyuxa0cgwgKlNsoZ2H5t5gsY6S2mhuGfB8MFk/L8Z438JyweWjwOFmo1rmEISniqzR7Aw51+2sx/gKMcCsSmTfUBgaaKAYhKyl8t5Tu6aPfJOGsc5TLsMYRYhYp7Koz1p+RvhYqRb9GSIVbNkHZ2yFbrPROX8agkR/QAzadQGHM68rHl9un8ELfS3Dc8Zts4wx7kFeKkNKvZ+H9R4P4R8IanpWTgWP1pnCHGnFJq6NS29B/RrX92E/go9+OUTVD8ScPuE9GL2LpbXwxiUH/qYtenAEN8YbDAcdg+NbAolOlGljCB08FEv3FniosN7TV35nxJyaHz9JlowsI0YUlY+AeNs/FSRjYZvQY5Ei7ChuJhrBPvmbOZZv666eGCFE5gP7V4kOI0Vav95N0XpPd8OrI2JH4CXJs9ij1uPMCURpyEJiT/xyqmv4lwNjtZuSA/kQOz3rhXLP6HlzaaJcjyhvlJ8ujyM8lwGLA2u9xY3eGQHnQZh8DlJ4PAG454HDrE9WuEBEEgMQzkoWMPMt02zBALQj0rFTlKlkFgoRp6gy6PfULICGweJvS5u6dD23qEKkhwJEdLXpWzfCI+ZhZi/jFpmCEWG8AAhaUl0owKAdXCSRkaZe8stijmCC4XVw998p9XYHwFRgTrE33L8yAgLOUdu/wh6NkgqFFN+DwT3YwhFWekZgiqBYEHvEkCUdcOIpMeq+diVEuY+hGor0FWP6UXzijT6SUp12E4w2ufvaNxa4HhsmBIEd4qDC2UU5/3RYSWe2E+uMvjrh66kDm7hPACsxtQOZ/KmTVUfHZOnhOuW9BS9DRZsZewSagywxRdemQnJ2hOymo2K7TKT/uUgN3O2QxxgivGKAnb3xDrcqjkt3dm5pn7ATusK0U/A6hmQuCUKBiCNwIlXUUQ3+2Zb4nB59JvpzM4abN0/hu+TEOXnn05U4meKsuegaEwxwUho36W8TnwgKGQHqoYEqqmIVXnzQIuRboWgS961JMOaLgZdnm8GYLSUcFYZ/8UpPbp+IDhtjI2PR+EW1cGBUOPUA8SOTAC+Pa1my3BpLLr7alJUgmPHT4swN0GX9QkN/ZXb3WxFw8YguOpm/N6CuCtbGHVqIqhR1n92UJ9mjqieeaYqD2usHPu9vUzm4GY8wuobz0fkurs2U5mqPJrTwbBUFFQlBJD4nU6bgeOJn4K48CFehZqcV7HY+94hR6J4CDzFyS2/cRPPA8s7EI9EvFc16P3wFjH87yJxDAomUgzANculNpKDD2XNrFDZfd1sQcEjS85W6RDG00gRLgTlDBrJ+l0AsqW6l2HWujXF/VI9EJ6KfyLveLdd77AcCk68sYQ8TFbyRCpUDJT6v/3NPa05qc7vEPpuR2XQNYe0V/JV7KzuwQodMjZPtlTenpgfyUXgvxQD1y4l0cO/kVgiIF448tpMV0qcnyZIXQ7NM1NEpBSx4M2DVEylgflzpDK0Ot+2xMCQvI6pG8nYJIeFPVv9Psu8PMynt5uJ4a9DuQWjS9XWMiacpIcD20UKh/5mEwGFnE7o+v2DLrrEspnNrkCKdezwogxdMlwd53Tcy5JD4epRW0YmBFUVHqz4CB14KN54uegI/uzrRRleNBoaB5TYyoEzJRALIRA54PmuSDQTgc6wMNXoancPEgxPdBmi8kPZOm5A9m1gB9vOgHmjymcKdbi81iLoIJ1gKVLkDA6RgIiAScJWgwfgBz8BxfB9fR/pqEZQ3qG3oukCY0Key7PIoPSWNwU1pKrwUWYxVuw6Co8kBpKj+katpq6WHoMDHIEcqQUXRCkhRTRTkFDM4b0d+gfHyLWwOWmN5Wi/uaArqYoWvryjDBQQm7YeMKYMRdETxAYBdIUWJFs1EOK/Ctwnv1EUuvkktg3lDQAp3VamARG2yhKeljD/FHPZiWazU+KunAhWoCw/OLQQu6EuMspDL4iaX/8cB0I1nXF97i0WPzBviv6ctRCzMZwk3sWHgyV2tnYeYijxxgmzLJqrrwd+F2L52bZc/NA55IWEpDez3sA+BKM2wf89uLh9VtB0LNWRkME+JbPogRqDQ6PGpoDvnAE4bA3TuMHl4uvvvFlPK0Aq8DyBNtPZw8ZQ9Z4Js8aXCWVxEtbeicBxyVh5KUe0ovXyu28yiCEO30fl3Nku3+o6I1L+yqhorS00hsX7CoWyJIMC7Y7BqkCLvvmHGJeygd4bNbOki6UgEtYapYlPxdR0UAl6pfDfmRikoQEB+pizkdrWp8LHJnqqnqQcWhrYlwxfbTlrJf0i26lR7b2PgIubasZmlZ1NrPObW3n5U3Wru7nwG1dWty2Bo2ipqxXu/Je2AisKOKj4usXIaCIkzZfKfmsFyL2gG7tm7i4KF+mCjdUL0lFX32ru2EjwLhGHwXXLiM8FwT9zPSw0KxfxT3A7dzafXsNhahfFrFVjycI+WXoPnobHF/UdUIYOfZsAG2RIt//KNG+Y42jumYZYemddtR1mAiwdVsnBvPWrRCA1vSl827Tmp0CyhtiYuHOu8N4r7o84BFC6/t/DdmQNlE/2KsZwMvL/JIAVHGkNsNBFh+0s4ZdwhGtH/Z3UHU90lCrVSUTuaOxLRSuUljU2cLK2RKI0NLv6uOd3MQq2JUZapxo4NyLS9p9R5ZDzHw/+67ipDpQVmyFsa4seiYxDCr5ms6mJ+81OEq7Juw3UhkMJKUeL6oE/WKgQJ5evCqdf9XeH1uxESBJp5jQQA+oLKpVGdqipxz1xQGTCbyxZWWPwJcsXcWm3mJWpOqCiq1VLVMypIMhXLr4kBLpjx5+bKGSrwPbduC7O5cae79tlqCmvtqbqvixVMoi4qZMs9izJvAxcV8kQQCrsxxzyykMc3aV852ikWoZ2idc8DbKvt6HUXKCd3ztJpFsfygYyrzpulqPuo/74aAkAQ1De5tXGFcb5pn3P66nN4kZ7tbGfWHXyYNOkW2yPa/HTj+e4ripIehjqZBYvR4yxXjb999gY2Fy5YqafQ6P6u2iADh7rz0Lu3oJN/7EXnr1DpiExcx+VnjiK2KXm9u2JEf8APJw9QxFebkTlGCbuwxo0WHh27lkbmQ55pFrAcg2AiU3jmkmxWVSleqrQCyP7cY9CeTDXB/j2LmdrwXDYR3DLHhhy/Rhgc0bMKQgs0wCMnAsyYoZZDjoQh8MahmySS2uye3tofAAxCJ8yC+9GuuJYsnwgOEB1zbg2qDNu0gQcWQWJ2+UzCaIS6XjZS1Bn+951Wvh9Z+/BH/9yY6kbscMT64wPZxuBLUmVtrqbjQ/wpDv/n8Ba8xosv1ppT3dHk+oRpgtvpGC5sh2v5wJqroGyR7E1iomfo/eaBn2pnHqROP1arZ7y03nESHkOrhPdcaR7YQgTd2Ggs1xVDL4d5QfR76J6TnzE4yQMHL3BIZrzvJ123f+Jaj1LGeZeK68BnfEj0V4OS20c5PVbF4dfP4dpodc/+Y9WPWE2w8WsxjF6oReIXMMcEdB8L5/2aIAbWq8K8S02gxxKsa3r7zkmDPsCjtJg05Tk93/GnWNt4InuWerEcYYkW3Yhwv+kZas6IrLStJfww+wkEs3HMCKbXu65ZM6R37mjb2nFm4/m4LxJYa4XR+rcpMiSp3yz78Mo7SU7kNuAcvTbvlLpHzhX1uLnZ4LTAy8XiTMpoGrdPJJCGZ8/NSr98//N3Q34zPuSA40HD6vSMZj+BhwRX7NXshPAi/eBCOc5B1nG5zz4JorcltbsTUPUp4Z33BP1PIGrM2h4i873BBfXhdtDnz1yfbV7WgOWSj+fkn9s5AVwd+msvZ8zLPY9PfFND8E5MSf/f+ML62CWBPnP/QHnhXItzUxMDAwMDD4fwsCG0UEwXA4ohhk+A2V4Yfw3GAocBIwCt7h7zr+G9yhmtowcL3/RHRDUCU5hkEQuLAjwatbZWBgYGBgYGBgYGBgYGBgYGBgYGBgYGBgYGBgYGDwS/B/tZPFcnGy24kAAAAASUVORK5CYII="/>
          <p:cNvSpPr>
            <a:spLocks noChangeAspect="1" noChangeArrowheads="1"/>
          </p:cNvSpPr>
          <p:nvPr/>
        </p:nvSpPr>
        <p:spPr bwMode="auto">
          <a:xfrm>
            <a:off x="7288148" y="38067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ángulo 3"/>
          <p:cNvSpPr/>
          <p:nvPr/>
        </p:nvSpPr>
        <p:spPr>
          <a:xfrm>
            <a:off x="423512" y="835717"/>
            <a:ext cx="9240252" cy="1077218"/>
          </a:xfrm>
          <a:prstGeom prst="rect">
            <a:avLst/>
          </a:prstGeom>
          <a:ln w="38100">
            <a:solidFill>
              <a:srgbClr val="002060"/>
            </a:solidFill>
            <a:prstDash val="sysDash"/>
          </a:ln>
        </p:spPr>
        <p:txBody>
          <a:bodyPr wrap="square">
            <a:spAutoFit/>
          </a:bodyPr>
          <a:lstStyle/>
          <a:p>
            <a:pPr algn="just"/>
            <a:r>
              <a:rPr lang="es-EC" sz="1600" dirty="0">
                <a:cs typeface="Arial" pitchFamily="34" charset="0"/>
              </a:rPr>
              <a:t>Se entiende como fraude electrónico, cualquier acción antijurídica y punible que se realiza a través de medios electrónicos o informáticos, el cual puede tener varios fines: hurtar dinero o cualquier bien de valor a través de cuentas electrónicas, esto por medio de publicaciones engañosas, depósitos falsos por medio de cheques, o mediante comprobantes de pago falsos.</a:t>
            </a:r>
          </a:p>
        </p:txBody>
      </p:sp>
      <p:grpSp>
        <p:nvGrpSpPr>
          <p:cNvPr id="5" name="Grupo 4"/>
          <p:cNvGrpSpPr/>
          <p:nvPr/>
        </p:nvGrpSpPr>
        <p:grpSpPr>
          <a:xfrm>
            <a:off x="423512" y="2120748"/>
            <a:ext cx="9240252" cy="3981670"/>
            <a:chOff x="375388" y="481263"/>
            <a:chExt cx="11258140" cy="5471962"/>
          </a:xfrm>
        </p:grpSpPr>
        <p:pic>
          <p:nvPicPr>
            <p:cNvPr id="6" name="Picture 2" descr="Puede ser una imagen de tex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88" y="481263"/>
              <a:ext cx="2463452" cy="5471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uede ser una imagen de 1 persona y tex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838" y="481263"/>
              <a:ext cx="2463451" cy="5471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uede ser una imagen de 1 persona y texto que dice &quot;+593 98 334 8779 en línea Ay esta mi amigo k me ayude Aún no me refleja en la cuenta... 11:07 ECUADOR 171898607-6 RUBENDARIO 11:11a.m. Listo mi amigo cualquier cosa estamos en contacto mi amigo porfavor Nada que llega aún la transfer, pana... Espero que más noche más tardar mañana las A.M legue.. 7:25p.m. Hoy Buenos días, amigo... Ya pasaron 24 horas no me llega el pago. 11:05a.m.✓ Mensaj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039" y="481263"/>
              <a:ext cx="2463452" cy="54719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uede ser una imagen de texto que dice &quot;Banco Internacional Ecua... Estimado Daniel, este comprobante no es original están adulterando el documento.&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8741" y="2237974"/>
              <a:ext cx="3944787" cy="19585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80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5" name="Grupo 4"/>
          <p:cNvGrpSpPr/>
          <p:nvPr/>
        </p:nvGrpSpPr>
        <p:grpSpPr>
          <a:xfrm>
            <a:off x="721896" y="620829"/>
            <a:ext cx="8518357" cy="5197642"/>
            <a:chOff x="2939059" y="221381"/>
            <a:chExt cx="9359817" cy="5197642"/>
          </a:xfrm>
        </p:grpSpPr>
        <p:pic>
          <p:nvPicPr>
            <p:cNvPr id="6" name="Picture 6" descr="Puede ser una imagen de tex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059" y="221381"/>
              <a:ext cx="2339955" cy="5197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uede ser una imagen de gato y texto que dice &quot;07:27 +593958707401 +593 95 870 7401 78% Google Si amiga si lo disponemos ese mismo 23:33 Listo muy amable 23:36 23:36 Mañana a las 8:30 le enviamos 23:36 Su pedido para que le llegue antes del medio dia 23:37 Gracias estaré pendiente 23:37 Me ayuda con el bauchesito porfa yo e dia de mañana le envio la guia 23:37 Transferencia exitosa Hastransferido Delacuenta: $22.80 Beneficiario: destino: Email: AHOR100 106127XXXX CarlaAlejandraPazm.. Banco Pacifico Fecha: Nro. Comprobante: Pago 23dic 2021 901538403 dediciembre Compartir tircomprobante Mensaj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9014" y="221381"/>
              <a:ext cx="2339954" cy="51976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uede ser una imagen de gato persa y texto que dice &quot;07:27 78% +593 95 870 7401 Me ayuda con el bauchesito porfa yo e dia de mañana le envio a guia 23:37 Transferencia exitosa Hastransferido Delacuenta: $22.80 Banco destino: Email: AHOR100 106127xXxx Carla AlejanaPaz.. Banco Fecha: Nro. Comprobante: Pago 23dic.2021 901538403 fecha 2de diciembre 2021 Compartir.comprobante Compartir Vert saldo actual Realizar otra transferencia Regresar alinicio 23:41 Por favor 23:41 No se olvide 23:41 De hacerme 23:41 El envio 23:41 Listo amiga muy amable Gracias 23:41 23:44 23 de diciembre de 2021 Mensaj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8968" y="221381"/>
              <a:ext cx="2339955" cy="51976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Puede ser una imagen de gato y texto que dice &quot;07:27 +593 95 870 7401 A enviar el vestido hoy 10:13 Lo necesito para mañana 10:13 Por favor 10:13 Ahum espero la guía 10:13 o indiqueme 10:13 Por favor donde puedo retirarlo 10:13 Señorita 10:15 Señorita 10:53 Usted 10:53 No da respuesta 10:53 Por menos conteste 10:53 devuelva 10:53 El dinero 10:53 Por que 10:53 Con su nombre número de cédula puedo encontrarla 10:53 Em caso de que sea estafa 10:53 Por favor no lleguemos esto 10:54 Ya le envio la guia amiga ya esta su pedido en camino hace hora dejaron 10:57 Mensaje Señorita&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8922" y="221381"/>
              <a:ext cx="2339954" cy="51976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29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4962984" y="375007"/>
            <a:ext cx="4093913" cy="4874035"/>
          </a:xfrm>
          <a:prstGeom prst="rect">
            <a:avLst/>
          </a:prstGeom>
        </p:spPr>
      </p:pic>
      <p:pic>
        <p:nvPicPr>
          <p:cNvPr id="1026" name="Picture 2" descr="Puede ser una imagen de automóvil y texto que dice &quot;KIA KIA SPORTAGE 2019 GRIS OSCURO PDH-6670 URGENTE! Se robaron mi carro el día de hoy jueves 18 de noviembre de 2021 en la madrugada, en la Bartolomé de las Casas 10 de Agosto al Contactarse 098 499 8660 098 780 4682 098 378 1711 QUITO ECUADOR AYUDAR DIFUNDIENDO POR FAVOR&quot;"/>
          <p:cNvPicPr>
            <a:picLocks noChangeAspect="1" noChangeArrowheads="1"/>
          </p:cNvPicPr>
          <p:nvPr/>
        </p:nvPicPr>
        <p:blipFill rotWithShape="1">
          <a:blip r:embed="rId4">
            <a:extLst>
              <a:ext uri="{28A0092B-C50C-407E-A947-70E740481C1C}">
                <a14:useLocalDpi xmlns:a14="http://schemas.microsoft.com/office/drawing/2010/main" val="0"/>
              </a:ext>
            </a:extLst>
          </a:blip>
          <a:srcRect t="6068" b="7411"/>
          <a:stretch/>
        </p:blipFill>
        <p:spPr bwMode="auto">
          <a:xfrm>
            <a:off x="1012724" y="375007"/>
            <a:ext cx="3480618" cy="561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9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1" name="Grupo 30"/>
          <p:cNvGrpSpPr/>
          <p:nvPr/>
        </p:nvGrpSpPr>
        <p:grpSpPr>
          <a:xfrm>
            <a:off x="396946" y="2075865"/>
            <a:ext cx="9103189" cy="2837150"/>
            <a:chOff x="396946" y="1815986"/>
            <a:chExt cx="9813985" cy="2837150"/>
          </a:xfrm>
        </p:grpSpPr>
        <p:cxnSp>
          <p:nvCxnSpPr>
            <p:cNvPr id="20" name="Straight Connector 9"/>
            <p:cNvCxnSpPr/>
            <p:nvPr/>
          </p:nvCxnSpPr>
          <p:spPr>
            <a:xfrm>
              <a:off x="910953"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11"/>
            <p:cNvCxnSpPr/>
            <p:nvPr/>
          </p:nvCxnSpPr>
          <p:spPr>
            <a:xfrm flipV="1">
              <a:off x="2711153"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13"/>
            <p:cNvCxnSpPr/>
            <p:nvPr/>
          </p:nvCxnSpPr>
          <p:spPr>
            <a:xfrm>
              <a:off x="4439345"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15"/>
            <p:cNvCxnSpPr/>
            <p:nvPr/>
          </p:nvCxnSpPr>
          <p:spPr>
            <a:xfrm flipV="1">
              <a:off x="6239545"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17"/>
            <p:cNvCxnSpPr/>
            <p:nvPr/>
          </p:nvCxnSpPr>
          <p:spPr>
            <a:xfrm>
              <a:off x="7967737"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Freeform 192"/>
            <p:cNvSpPr>
              <a:spLocks/>
            </p:cNvSpPr>
            <p:nvPr/>
          </p:nvSpPr>
          <p:spPr bwMode="auto">
            <a:xfrm>
              <a:off x="9113651" y="3555856"/>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F39C1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a:solidFill>
                    <a:srgbClr val="F39C11"/>
                  </a:solidFill>
                </a:rPr>
                <a:t>6</a:t>
              </a:r>
            </a:p>
          </p:txBody>
        </p:sp>
        <p:sp>
          <p:nvSpPr>
            <p:cNvPr id="26" name="Freeform 194"/>
            <p:cNvSpPr>
              <a:spLocks/>
            </p:cNvSpPr>
            <p:nvPr/>
          </p:nvSpPr>
          <p:spPr bwMode="auto">
            <a:xfrm>
              <a:off x="7375951" y="1815986"/>
              <a:ext cx="1097280" cy="1097280"/>
            </a:xfrm>
            <a:custGeom>
              <a:avLst/>
              <a:gdLst>
                <a:gd name="T0" fmla="*/ 746 w 1574"/>
                <a:gd name="T1" fmla="*/ 1 h 1575"/>
                <a:gd name="T2" fmla="*/ 589 w 1574"/>
                <a:gd name="T3" fmla="*/ 25 h 1575"/>
                <a:gd name="T4" fmla="*/ 446 w 1574"/>
                <a:gd name="T5" fmla="*/ 78 h 1575"/>
                <a:gd name="T6" fmla="*/ 316 w 1574"/>
                <a:gd name="T7" fmla="*/ 157 h 1575"/>
                <a:gd name="T8" fmla="*/ 203 w 1574"/>
                <a:gd name="T9" fmla="*/ 258 h 1575"/>
                <a:gd name="T10" fmla="*/ 114 w 1574"/>
                <a:gd name="T11" fmla="*/ 380 h 1575"/>
                <a:gd name="T12" fmla="*/ 46 w 1574"/>
                <a:gd name="T13" fmla="*/ 517 h 1575"/>
                <a:gd name="T14" fmla="*/ 9 w 1574"/>
                <a:gd name="T15" fmla="*/ 668 h 1575"/>
                <a:gd name="T16" fmla="*/ 0 w 1574"/>
                <a:gd name="T17" fmla="*/ 788 h 1575"/>
                <a:gd name="T18" fmla="*/ 9 w 1574"/>
                <a:gd name="T19" fmla="*/ 907 h 1575"/>
                <a:gd name="T20" fmla="*/ 46 w 1574"/>
                <a:gd name="T21" fmla="*/ 1059 h 1575"/>
                <a:gd name="T22" fmla="*/ 114 w 1574"/>
                <a:gd name="T23" fmla="*/ 1196 h 1575"/>
                <a:gd name="T24" fmla="*/ 203 w 1574"/>
                <a:gd name="T25" fmla="*/ 1317 h 1575"/>
                <a:gd name="T26" fmla="*/ 316 w 1574"/>
                <a:gd name="T27" fmla="*/ 1419 h 1575"/>
                <a:gd name="T28" fmla="*/ 446 w 1574"/>
                <a:gd name="T29" fmla="*/ 1498 h 1575"/>
                <a:gd name="T30" fmla="*/ 589 w 1574"/>
                <a:gd name="T31" fmla="*/ 1550 h 1575"/>
                <a:gd name="T32" fmla="*/ 746 w 1574"/>
                <a:gd name="T33" fmla="*/ 1575 h 1575"/>
                <a:gd name="T34" fmla="*/ 828 w 1574"/>
                <a:gd name="T35" fmla="*/ 1575 h 1575"/>
                <a:gd name="T36" fmla="*/ 983 w 1574"/>
                <a:gd name="T37" fmla="*/ 1550 h 1575"/>
                <a:gd name="T38" fmla="*/ 1129 w 1574"/>
                <a:gd name="T39" fmla="*/ 1498 h 1575"/>
                <a:gd name="T40" fmla="*/ 1258 w 1574"/>
                <a:gd name="T41" fmla="*/ 1419 h 1575"/>
                <a:gd name="T42" fmla="*/ 1370 w 1574"/>
                <a:gd name="T43" fmla="*/ 1317 h 1575"/>
                <a:gd name="T44" fmla="*/ 1460 w 1574"/>
                <a:gd name="T45" fmla="*/ 1196 h 1575"/>
                <a:gd name="T46" fmla="*/ 1526 w 1574"/>
                <a:gd name="T47" fmla="*/ 1059 h 1575"/>
                <a:gd name="T48" fmla="*/ 1565 w 1574"/>
                <a:gd name="T49" fmla="*/ 907 h 1575"/>
                <a:gd name="T50" fmla="*/ 1574 w 1574"/>
                <a:gd name="T51" fmla="*/ 788 h 1575"/>
                <a:gd name="T52" fmla="*/ 1565 w 1574"/>
                <a:gd name="T53" fmla="*/ 668 h 1575"/>
                <a:gd name="T54" fmla="*/ 1526 w 1574"/>
                <a:gd name="T55" fmla="*/ 517 h 1575"/>
                <a:gd name="T56" fmla="*/ 1460 w 1574"/>
                <a:gd name="T57" fmla="*/ 380 h 1575"/>
                <a:gd name="T58" fmla="*/ 1370 w 1574"/>
                <a:gd name="T59" fmla="*/ 258 h 1575"/>
                <a:gd name="T60" fmla="*/ 1258 w 1574"/>
                <a:gd name="T61" fmla="*/ 157 h 1575"/>
                <a:gd name="T62" fmla="*/ 1129 w 1574"/>
                <a:gd name="T63" fmla="*/ 78 h 1575"/>
                <a:gd name="T64" fmla="*/ 983 w 1574"/>
                <a:gd name="T65" fmla="*/ 25 h 1575"/>
                <a:gd name="T66" fmla="*/ 828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746" y="1"/>
                  </a:lnTo>
                  <a:lnTo>
                    <a:pt x="667" y="9"/>
                  </a:lnTo>
                  <a:lnTo>
                    <a:pt x="589" y="25"/>
                  </a:lnTo>
                  <a:lnTo>
                    <a:pt x="515" y="48"/>
                  </a:lnTo>
                  <a:lnTo>
                    <a:pt x="446" y="78"/>
                  </a:lnTo>
                  <a:lnTo>
                    <a:pt x="378" y="114"/>
                  </a:lnTo>
                  <a:lnTo>
                    <a:pt x="316" y="157"/>
                  </a:lnTo>
                  <a:lnTo>
                    <a:pt x="258" y="205"/>
                  </a:lnTo>
                  <a:lnTo>
                    <a:pt x="203" y="258"/>
                  </a:lnTo>
                  <a:lnTo>
                    <a:pt x="155" y="316"/>
                  </a:lnTo>
                  <a:lnTo>
                    <a:pt x="114" y="380"/>
                  </a:lnTo>
                  <a:lnTo>
                    <a:pt x="77" y="446"/>
                  </a:lnTo>
                  <a:lnTo>
                    <a:pt x="46" y="517"/>
                  </a:lnTo>
                  <a:lnTo>
                    <a:pt x="24" y="591"/>
                  </a:lnTo>
                  <a:lnTo>
                    <a:pt x="9" y="668"/>
                  </a:lnTo>
                  <a:lnTo>
                    <a:pt x="0" y="748"/>
                  </a:lnTo>
                  <a:lnTo>
                    <a:pt x="0" y="788"/>
                  </a:lnTo>
                  <a:lnTo>
                    <a:pt x="0" y="828"/>
                  </a:lnTo>
                  <a:lnTo>
                    <a:pt x="9" y="907"/>
                  </a:lnTo>
                  <a:lnTo>
                    <a:pt x="24" y="985"/>
                  </a:lnTo>
                  <a:lnTo>
                    <a:pt x="46" y="1059"/>
                  </a:lnTo>
                  <a:lnTo>
                    <a:pt x="77" y="1129"/>
                  </a:lnTo>
                  <a:lnTo>
                    <a:pt x="114" y="1196"/>
                  </a:lnTo>
                  <a:lnTo>
                    <a:pt x="155" y="1259"/>
                  </a:lnTo>
                  <a:lnTo>
                    <a:pt x="203" y="1317"/>
                  </a:lnTo>
                  <a:lnTo>
                    <a:pt x="258" y="1371"/>
                  </a:lnTo>
                  <a:lnTo>
                    <a:pt x="316" y="1419"/>
                  </a:lnTo>
                  <a:lnTo>
                    <a:pt x="378" y="1462"/>
                  </a:lnTo>
                  <a:lnTo>
                    <a:pt x="446" y="1498"/>
                  </a:lnTo>
                  <a:lnTo>
                    <a:pt x="515" y="1528"/>
                  </a:lnTo>
                  <a:lnTo>
                    <a:pt x="589" y="1550"/>
                  </a:lnTo>
                  <a:lnTo>
                    <a:pt x="667" y="1567"/>
                  </a:lnTo>
                  <a:lnTo>
                    <a:pt x="746" y="1575"/>
                  </a:lnTo>
                  <a:lnTo>
                    <a:pt x="786" y="1575"/>
                  </a:lnTo>
                  <a:lnTo>
                    <a:pt x="828" y="1575"/>
                  </a:lnTo>
                  <a:lnTo>
                    <a:pt x="907" y="1567"/>
                  </a:lnTo>
                  <a:lnTo>
                    <a:pt x="983" y="1550"/>
                  </a:lnTo>
                  <a:lnTo>
                    <a:pt x="1057" y="1528"/>
                  </a:lnTo>
                  <a:lnTo>
                    <a:pt x="1129" y="1498"/>
                  </a:lnTo>
                  <a:lnTo>
                    <a:pt x="1195" y="1462"/>
                  </a:lnTo>
                  <a:lnTo>
                    <a:pt x="1258" y="1419"/>
                  </a:lnTo>
                  <a:lnTo>
                    <a:pt x="1317" y="1371"/>
                  </a:lnTo>
                  <a:lnTo>
                    <a:pt x="1370" y="1317"/>
                  </a:lnTo>
                  <a:lnTo>
                    <a:pt x="1418" y="1259"/>
                  </a:lnTo>
                  <a:lnTo>
                    <a:pt x="1460" y="1196"/>
                  </a:lnTo>
                  <a:lnTo>
                    <a:pt x="1497" y="1129"/>
                  </a:lnTo>
                  <a:lnTo>
                    <a:pt x="1526" y="1059"/>
                  </a:lnTo>
                  <a:lnTo>
                    <a:pt x="1550" y="985"/>
                  </a:lnTo>
                  <a:lnTo>
                    <a:pt x="1565" y="907"/>
                  </a:lnTo>
                  <a:lnTo>
                    <a:pt x="1573" y="828"/>
                  </a:lnTo>
                  <a:lnTo>
                    <a:pt x="1574" y="788"/>
                  </a:lnTo>
                  <a:lnTo>
                    <a:pt x="1573" y="748"/>
                  </a:lnTo>
                  <a:lnTo>
                    <a:pt x="1565" y="668"/>
                  </a:lnTo>
                  <a:lnTo>
                    <a:pt x="1550" y="591"/>
                  </a:lnTo>
                  <a:lnTo>
                    <a:pt x="1526" y="517"/>
                  </a:lnTo>
                  <a:lnTo>
                    <a:pt x="1497" y="446"/>
                  </a:lnTo>
                  <a:lnTo>
                    <a:pt x="1460" y="380"/>
                  </a:lnTo>
                  <a:lnTo>
                    <a:pt x="1418" y="316"/>
                  </a:lnTo>
                  <a:lnTo>
                    <a:pt x="1370" y="258"/>
                  </a:lnTo>
                  <a:lnTo>
                    <a:pt x="1317" y="205"/>
                  </a:lnTo>
                  <a:lnTo>
                    <a:pt x="1258" y="157"/>
                  </a:lnTo>
                  <a:lnTo>
                    <a:pt x="1195" y="114"/>
                  </a:lnTo>
                  <a:lnTo>
                    <a:pt x="1129" y="78"/>
                  </a:lnTo>
                  <a:lnTo>
                    <a:pt x="1057" y="48"/>
                  </a:lnTo>
                  <a:lnTo>
                    <a:pt x="983" y="25"/>
                  </a:lnTo>
                  <a:lnTo>
                    <a:pt x="907" y="9"/>
                  </a:lnTo>
                  <a:lnTo>
                    <a:pt x="828" y="1"/>
                  </a:lnTo>
                  <a:lnTo>
                    <a:pt x="786" y="0"/>
                  </a:lnTo>
                  <a:close/>
                </a:path>
              </a:pathLst>
            </a:custGeom>
            <a:solidFill>
              <a:schemeClr val="bg1"/>
            </a:solidFill>
            <a:ln w="127000">
              <a:solidFill>
                <a:srgbClr val="E84C3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a:solidFill>
                    <a:srgbClr val="E84C3D"/>
                  </a:solidFill>
                </a:rPr>
                <a:t>5</a:t>
              </a:r>
            </a:p>
          </p:txBody>
        </p:sp>
        <p:sp>
          <p:nvSpPr>
            <p:cNvPr id="27" name="Freeform 192"/>
            <p:cNvSpPr>
              <a:spLocks/>
            </p:cNvSpPr>
            <p:nvPr/>
          </p:nvSpPr>
          <p:spPr bwMode="auto">
            <a:xfrm>
              <a:off x="5625233" y="3555856"/>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27AE6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a:solidFill>
                    <a:srgbClr val="27AE61"/>
                  </a:solidFill>
                </a:rPr>
                <a:t>4</a:t>
              </a:r>
            </a:p>
          </p:txBody>
        </p:sp>
        <p:sp>
          <p:nvSpPr>
            <p:cNvPr id="28" name="Freeform 190"/>
            <p:cNvSpPr>
              <a:spLocks/>
            </p:cNvSpPr>
            <p:nvPr/>
          </p:nvSpPr>
          <p:spPr bwMode="auto">
            <a:xfrm>
              <a:off x="3885364" y="1815986"/>
              <a:ext cx="1097280" cy="1097280"/>
            </a:xfrm>
            <a:custGeom>
              <a:avLst/>
              <a:gdLst>
                <a:gd name="T0" fmla="*/ 747 w 1575"/>
                <a:gd name="T1" fmla="*/ 1 h 1575"/>
                <a:gd name="T2" fmla="*/ 591 w 1575"/>
                <a:gd name="T3" fmla="*/ 25 h 1575"/>
                <a:gd name="T4" fmla="*/ 446 w 1575"/>
                <a:gd name="T5" fmla="*/ 78 h 1575"/>
                <a:gd name="T6" fmla="*/ 316 w 1575"/>
                <a:gd name="T7" fmla="*/ 157 h 1575"/>
                <a:gd name="T8" fmla="*/ 205 w 1575"/>
                <a:gd name="T9" fmla="*/ 258 h 1575"/>
                <a:gd name="T10" fmla="*/ 114 w 1575"/>
                <a:gd name="T11" fmla="*/ 380 h 1575"/>
                <a:gd name="T12" fmla="*/ 48 w 1575"/>
                <a:gd name="T13" fmla="*/ 517 h 1575"/>
                <a:gd name="T14" fmla="*/ 9 w 1575"/>
                <a:gd name="T15" fmla="*/ 668 h 1575"/>
                <a:gd name="T16" fmla="*/ 0 w 1575"/>
                <a:gd name="T17" fmla="*/ 788 h 1575"/>
                <a:gd name="T18" fmla="*/ 9 w 1575"/>
                <a:gd name="T19" fmla="*/ 907 h 1575"/>
                <a:gd name="T20" fmla="*/ 48 w 1575"/>
                <a:gd name="T21" fmla="*/ 1059 h 1575"/>
                <a:gd name="T22" fmla="*/ 114 w 1575"/>
                <a:gd name="T23" fmla="*/ 1196 h 1575"/>
                <a:gd name="T24" fmla="*/ 205 w 1575"/>
                <a:gd name="T25" fmla="*/ 1317 h 1575"/>
                <a:gd name="T26" fmla="*/ 316 w 1575"/>
                <a:gd name="T27" fmla="*/ 1419 h 1575"/>
                <a:gd name="T28" fmla="*/ 446 w 1575"/>
                <a:gd name="T29" fmla="*/ 1498 h 1575"/>
                <a:gd name="T30" fmla="*/ 591 w 1575"/>
                <a:gd name="T31" fmla="*/ 1550 h 1575"/>
                <a:gd name="T32" fmla="*/ 747 w 1575"/>
                <a:gd name="T33" fmla="*/ 1575 h 1575"/>
                <a:gd name="T34" fmla="*/ 828 w 1575"/>
                <a:gd name="T35" fmla="*/ 1575 h 1575"/>
                <a:gd name="T36" fmla="*/ 984 w 1575"/>
                <a:gd name="T37" fmla="*/ 1550 h 1575"/>
                <a:gd name="T38" fmla="*/ 1129 w 1575"/>
                <a:gd name="T39" fmla="*/ 1498 h 1575"/>
                <a:gd name="T40" fmla="*/ 1258 w 1575"/>
                <a:gd name="T41" fmla="*/ 1419 h 1575"/>
                <a:gd name="T42" fmla="*/ 1370 w 1575"/>
                <a:gd name="T43" fmla="*/ 1317 h 1575"/>
                <a:gd name="T44" fmla="*/ 1461 w 1575"/>
                <a:gd name="T45" fmla="*/ 1196 h 1575"/>
                <a:gd name="T46" fmla="*/ 1527 w 1575"/>
                <a:gd name="T47" fmla="*/ 1059 h 1575"/>
                <a:gd name="T48" fmla="*/ 1566 w 1575"/>
                <a:gd name="T49" fmla="*/ 907 h 1575"/>
                <a:gd name="T50" fmla="*/ 1575 w 1575"/>
                <a:gd name="T51" fmla="*/ 788 h 1575"/>
                <a:gd name="T52" fmla="*/ 1566 w 1575"/>
                <a:gd name="T53" fmla="*/ 668 h 1575"/>
                <a:gd name="T54" fmla="*/ 1527 w 1575"/>
                <a:gd name="T55" fmla="*/ 517 h 1575"/>
                <a:gd name="T56" fmla="*/ 1461 w 1575"/>
                <a:gd name="T57" fmla="*/ 380 h 1575"/>
                <a:gd name="T58" fmla="*/ 1370 w 1575"/>
                <a:gd name="T59" fmla="*/ 258 h 1575"/>
                <a:gd name="T60" fmla="*/ 1258 w 1575"/>
                <a:gd name="T61" fmla="*/ 157 h 1575"/>
                <a:gd name="T62" fmla="*/ 1129 w 1575"/>
                <a:gd name="T63" fmla="*/ 78 h 1575"/>
                <a:gd name="T64" fmla="*/ 984 w 1575"/>
                <a:gd name="T65" fmla="*/ 25 h 1575"/>
                <a:gd name="T66" fmla="*/ 828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747" y="1"/>
                  </a:lnTo>
                  <a:lnTo>
                    <a:pt x="667" y="9"/>
                  </a:lnTo>
                  <a:lnTo>
                    <a:pt x="591" y="25"/>
                  </a:lnTo>
                  <a:lnTo>
                    <a:pt x="517" y="48"/>
                  </a:lnTo>
                  <a:lnTo>
                    <a:pt x="446" y="78"/>
                  </a:lnTo>
                  <a:lnTo>
                    <a:pt x="378" y="114"/>
                  </a:lnTo>
                  <a:lnTo>
                    <a:pt x="316" y="157"/>
                  </a:lnTo>
                  <a:lnTo>
                    <a:pt x="258" y="205"/>
                  </a:lnTo>
                  <a:lnTo>
                    <a:pt x="205" y="258"/>
                  </a:lnTo>
                  <a:lnTo>
                    <a:pt x="157" y="316"/>
                  </a:lnTo>
                  <a:lnTo>
                    <a:pt x="114" y="380"/>
                  </a:lnTo>
                  <a:lnTo>
                    <a:pt x="78" y="446"/>
                  </a:lnTo>
                  <a:lnTo>
                    <a:pt x="48" y="517"/>
                  </a:lnTo>
                  <a:lnTo>
                    <a:pt x="25" y="591"/>
                  </a:lnTo>
                  <a:lnTo>
                    <a:pt x="9" y="668"/>
                  </a:lnTo>
                  <a:lnTo>
                    <a:pt x="1" y="748"/>
                  </a:lnTo>
                  <a:lnTo>
                    <a:pt x="0" y="788"/>
                  </a:lnTo>
                  <a:lnTo>
                    <a:pt x="1" y="828"/>
                  </a:lnTo>
                  <a:lnTo>
                    <a:pt x="9" y="907"/>
                  </a:lnTo>
                  <a:lnTo>
                    <a:pt x="25" y="985"/>
                  </a:lnTo>
                  <a:lnTo>
                    <a:pt x="48" y="1059"/>
                  </a:lnTo>
                  <a:lnTo>
                    <a:pt x="78" y="1129"/>
                  </a:lnTo>
                  <a:lnTo>
                    <a:pt x="114" y="1196"/>
                  </a:lnTo>
                  <a:lnTo>
                    <a:pt x="157" y="1259"/>
                  </a:lnTo>
                  <a:lnTo>
                    <a:pt x="205" y="1317"/>
                  </a:lnTo>
                  <a:lnTo>
                    <a:pt x="258" y="1371"/>
                  </a:lnTo>
                  <a:lnTo>
                    <a:pt x="316" y="1419"/>
                  </a:lnTo>
                  <a:lnTo>
                    <a:pt x="378" y="1462"/>
                  </a:lnTo>
                  <a:lnTo>
                    <a:pt x="446" y="1498"/>
                  </a:lnTo>
                  <a:lnTo>
                    <a:pt x="517" y="1528"/>
                  </a:lnTo>
                  <a:lnTo>
                    <a:pt x="591" y="1550"/>
                  </a:lnTo>
                  <a:lnTo>
                    <a:pt x="667" y="1567"/>
                  </a:lnTo>
                  <a:lnTo>
                    <a:pt x="747" y="1575"/>
                  </a:lnTo>
                  <a:lnTo>
                    <a:pt x="788" y="1575"/>
                  </a:lnTo>
                  <a:lnTo>
                    <a:pt x="828" y="1575"/>
                  </a:lnTo>
                  <a:lnTo>
                    <a:pt x="907" y="1567"/>
                  </a:lnTo>
                  <a:lnTo>
                    <a:pt x="984" y="1550"/>
                  </a:lnTo>
                  <a:lnTo>
                    <a:pt x="1059" y="1528"/>
                  </a:lnTo>
                  <a:lnTo>
                    <a:pt x="1129" y="1498"/>
                  </a:lnTo>
                  <a:lnTo>
                    <a:pt x="1196" y="1462"/>
                  </a:lnTo>
                  <a:lnTo>
                    <a:pt x="1258" y="1419"/>
                  </a:lnTo>
                  <a:lnTo>
                    <a:pt x="1317" y="1371"/>
                  </a:lnTo>
                  <a:lnTo>
                    <a:pt x="1370" y="1317"/>
                  </a:lnTo>
                  <a:lnTo>
                    <a:pt x="1419" y="1259"/>
                  </a:lnTo>
                  <a:lnTo>
                    <a:pt x="1461" y="1196"/>
                  </a:lnTo>
                  <a:lnTo>
                    <a:pt x="1497" y="1129"/>
                  </a:lnTo>
                  <a:lnTo>
                    <a:pt x="1527" y="1059"/>
                  </a:lnTo>
                  <a:lnTo>
                    <a:pt x="1550" y="985"/>
                  </a:lnTo>
                  <a:lnTo>
                    <a:pt x="1566" y="907"/>
                  </a:lnTo>
                  <a:lnTo>
                    <a:pt x="1575" y="828"/>
                  </a:lnTo>
                  <a:lnTo>
                    <a:pt x="1575" y="788"/>
                  </a:lnTo>
                  <a:lnTo>
                    <a:pt x="1575" y="748"/>
                  </a:lnTo>
                  <a:lnTo>
                    <a:pt x="1566" y="668"/>
                  </a:lnTo>
                  <a:lnTo>
                    <a:pt x="1550" y="591"/>
                  </a:lnTo>
                  <a:lnTo>
                    <a:pt x="1527" y="517"/>
                  </a:lnTo>
                  <a:lnTo>
                    <a:pt x="1497" y="446"/>
                  </a:lnTo>
                  <a:lnTo>
                    <a:pt x="1461" y="380"/>
                  </a:lnTo>
                  <a:lnTo>
                    <a:pt x="1419" y="316"/>
                  </a:lnTo>
                  <a:lnTo>
                    <a:pt x="1370" y="258"/>
                  </a:lnTo>
                  <a:lnTo>
                    <a:pt x="1317" y="205"/>
                  </a:lnTo>
                  <a:lnTo>
                    <a:pt x="1258" y="157"/>
                  </a:lnTo>
                  <a:lnTo>
                    <a:pt x="1196" y="114"/>
                  </a:lnTo>
                  <a:lnTo>
                    <a:pt x="1129" y="78"/>
                  </a:lnTo>
                  <a:lnTo>
                    <a:pt x="1059" y="48"/>
                  </a:lnTo>
                  <a:lnTo>
                    <a:pt x="984" y="25"/>
                  </a:lnTo>
                  <a:lnTo>
                    <a:pt x="907" y="9"/>
                  </a:lnTo>
                  <a:lnTo>
                    <a:pt x="828" y="1"/>
                  </a:lnTo>
                  <a:lnTo>
                    <a:pt x="788" y="0"/>
                  </a:lnTo>
                  <a:close/>
                </a:path>
              </a:pathLst>
            </a:custGeom>
            <a:solidFill>
              <a:schemeClr val="bg1"/>
            </a:solidFill>
            <a:ln w="127000">
              <a:solidFill>
                <a:srgbClr val="297FB8"/>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a:solidFill>
                    <a:srgbClr val="297FB8"/>
                  </a:solidFill>
                </a:rPr>
                <a:t>3</a:t>
              </a:r>
            </a:p>
          </p:txBody>
        </p:sp>
        <p:sp>
          <p:nvSpPr>
            <p:cNvPr id="29" name="Freeform 188"/>
            <p:cNvSpPr>
              <a:spLocks/>
            </p:cNvSpPr>
            <p:nvPr/>
          </p:nvSpPr>
          <p:spPr bwMode="auto">
            <a:xfrm>
              <a:off x="2136816" y="3555856"/>
              <a:ext cx="1097280" cy="1097280"/>
            </a:xfrm>
            <a:custGeom>
              <a:avLst/>
              <a:gdLst>
                <a:gd name="T0" fmla="*/ 828 w 1575"/>
                <a:gd name="T1" fmla="*/ 1 h 1575"/>
                <a:gd name="T2" fmla="*/ 984 w 1575"/>
                <a:gd name="T3" fmla="*/ 25 h 1575"/>
                <a:gd name="T4" fmla="*/ 1129 w 1575"/>
                <a:gd name="T5" fmla="*/ 78 h 1575"/>
                <a:gd name="T6" fmla="*/ 1258 w 1575"/>
                <a:gd name="T7" fmla="*/ 157 h 1575"/>
                <a:gd name="T8" fmla="*/ 1370 w 1575"/>
                <a:gd name="T9" fmla="*/ 258 h 1575"/>
                <a:gd name="T10" fmla="*/ 1461 w 1575"/>
                <a:gd name="T11" fmla="*/ 379 h 1575"/>
                <a:gd name="T12" fmla="*/ 1527 w 1575"/>
                <a:gd name="T13" fmla="*/ 517 h 1575"/>
                <a:gd name="T14" fmla="*/ 1566 w 1575"/>
                <a:gd name="T15" fmla="*/ 668 h 1575"/>
                <a:gd name="T16" fmla="*/ 1575 w 1575"/>
                <a:gd name="T17" fmla="*/ 788 h 1575"/>
                <a:gd name="T18" fmla="*/ 1566 w 1575"/>
                <a:gd name="T19" fmla="*/ 907 h 1575"/>
                <a:gd name="T20" fmla="*/ 1527 w 1575"/>
                <a:gd name="T21" fmla="*/ 1059 h 1575"/>
                <a:gd name="T22" fmla="*/ 1461 w 1575"/>
                <a:gd name="T23" fmla="*/ 1196 h 1575"/>
                <a:gd name="T24" fmla="*/ 1370 w 1575"/>
                <a:gd name="T25" fmla="*/ 1317 h 1575"/>
                <a:gd name="T26" fmla="*/ 1258 w 1575"/>
                <a:gd name="T27" fmla="*/ 1419 h 1575"/>
                <a:gd name="T28" fmla="*/ 1129 w 1575"/>
                <a:gd name="T29" fmla="*/ 1497 h 1575"/>
                <a:gd name="T30" fmla="*/ 984 w 1575"/>
                <a:gd name="T31" fmla="*/ 1550 h 1575"/>
                <a:gd name="T32" fmla="*/ 828 w 1575"/>
                <a:gd name="T33" fmla="*/ 1574 h 1575"/>
                <a:gd name="T34" fmla="*/ 746 w 1575"/>
                <a:gd name="T35" fmla="*/ 1574 h 1575"/>
                <a:gd name="T36" fmla="*/ 591 w 1575"/>
                <a:gd name="T37" fmla="*/ 1550 h 1575"/>
                <a:gd name="T38" fmla="*/ 446 w 1575"/>
                <a:gd name="T39" fmla="*/ 1497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79 h 1575"/>
                <a:gd name="T58" fmla="*/ 205 w 1575"/>
                <a:gd name="T59" fmla="*/ 258 h 1575"/>
                <a:gd name="T60" fmla="*/ 316 w 1575"/>
                <a:gd name="T61" fmla="*/ 157 h 1575"/>
                <a:gd name="T62" fmla="*/ 446 w 1575"/>
                <a:gd name="T63" fmla="*/ 78 h 1575"/>
                <a:gd name="T64" fmla="*/ 591 w 1575"/>
                <a:gd name="T65" fmla="*/ 25 h 1575"/>
                <a:gd name="T66" fmla="*/ 746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7" y="0"/>
                  </a:moveTo>
                  <a:lnTo>
                    <a:pt x="828" y="1"/>
                  </a:lnTo>
                  <a:lnTo>
                    <a:pt x="907" y="9"/>
                  </a:lnTo>
                  <a:lnTo>
                    <a:pt x="984" y="25"/>
                  </a:lnTo>
                  <a:lnTo>
                    <a:pt x="1058" y="48"/>
                  </a:lnTo>
                  <a:lnTo>
                    <a:pt x="1129" y="78"/>
                  </a:lnTo>
                  <a:lnTo>
                    <a:pt x="1196" y="114"/>
                  </a:lnTo>
                  <a:lnTo>
                    <a:pt x="1258" y="157"/>
                  </a:lnTo>
                  <a:lnTo>
                    <a:pt x="1317" y="205"/>
                  </a:lnTo>
                  <a:lnTo>
                    <a:pt x="1370" y="258"/>
                  </a:lnTo>
                  <a:lnTo>
                    <a:pt x="1418" y="316"/>
                  </a:lnTo>
                  <a:lnTo>
                    <a:pt x="1461" y="379"/>
                  </a:lnTo>
                  <a:lnTo>
                    <a:pt x="1497" y="446"/>
                  </a:lnTo>
                  <a:lnTo>
                    <a:pt x="1527" y="517"/>
                  </a:lnTo>
                  <a:lnTo>
                    <a:pt x="1550" y="591"/>
                  </a:lnTo>
                  <a:lnTo>
                    <a:pt x="1566" y="668"/>
                  </a:lnTo>
                  <a:lnTo>
                    <a:pt x="1573" y="747"/>
                  </a:lnTo>
                  <a:lnTo>
                    <a:pt x="1575" y="788"/>
                  </a:lnTo>
                  <a:lnTo>
                    <a:pt x="1573" y="828"/>
                  </a:lnTo>
                  <a:lnTo>
                    <a:pt x="1566" y="907"/>
                  </a:lnTo>
                  <a:lnTo>
                    <a:pt x="1550" y="984"/>
                  </a:lnTo>
                  <a:lnTo>
                    <a:pt x="1527" y="1059"/>
                  </a:lnTo>
                  <a:lnTo>
                    <a:pt x="1497" y="1129"/>
                  </a:lnTo>
                  <a:lnTo>
                    <a:pt x="1461" y="1196"/>
                  </a:lnTo>
                  <a:lnTo>
                    <a:pt x="1418" y="1259"/>
                  </a:lnTo>
                  <a:lnTo>
                    <a:pt x="1370" y="1317"/>
                  </a:lnTo>
                  <a:lnTo>
                    <a:pt x="1317" y="1370"/>
                  </a:lnTo>
                  <a:lnTo>
                    <a:pt x="1258" y="1419"/>
                  </a:lnTo>
                  <a:lnTo>
                    <a:pt x="1196" y="1461"/>
                  </a:lnTo>
                  <a:lnTo>
                    <a:pt x="1129" y="1497"/>
                  </a:lnTo>
                  <a:lnTo>
                    <a:pt x="1058" y="1527"/>
                  </a:lnTo>
                  <a:lnTo>
                    <a:pt x="984" y="1550"/>
                  </a:lnTo>
                  <a:lnTo>
                    <a:pt x="907" y="1566"/>
                  </a:lnTo>
                  <a:lnTo>
                    <a:pt x="828" y="1574"/>
                  </a:lnTo>
                  <a:lnTo>
                    <a:pt x="787" y="1575"/>
                  </a:lnTo>
                  <a:lnTo>
                    <a:pt x="746" y="1574"/>
                  </a:lnTo>
                  <a:lnTo>
                    <a:pt x="667" y="1566"/>
                  </a:lnTo>
                  <a:lnTo>
                    <a:pt x="591" y="1550"/>
                  </a:lnTo>
                  <a:lnTo>
                    <a:pt x="516" y="1527"/>
                  </a:lnTo>
                  <a:lnTo>
                    <a:pt x="446" y="1497"/>
                  </a:lnTo>
                  <a:lnTo>
                    <a:pt x="378" y="1461"/>
                  </a:lnTo>
                  <a:lnTo>
                    <a:pt x="316" y="1419"/>
                  </a:lnTo>
                  <a:lnTo>
                    <a:pt x="258" y="1370"/>
                  </a:lnTo>
                  <a:lnTo>
                    <a:pt x="205" y="1317"/>
                  </a:lnTo>
                  <a:lnTo>
                    <a:pt x="155" y="1259"/>
                  </a:lnTo>
                  <a:lnTo>
                    <a:pt x="114" y="1196"/>
                  </a:lnTo>
                  <a:lnTo>
                    <a:pt x="78" y="1129"/>
                  </a:lnTo>
                  <a:lnTo>
                    <a:pt x="48" y="1059"/>
                  </a:lnTo>
                  <a:lnTo>
                    <a:pt x="25" y="984"/>
                  </a:lnTo>
                  <a:lnTo>
                    <a:pt x="9" y="907"/>
                  </a:lnTo>
                  <a:lnTo>
                    <a:pt x="0" y="828"/>
                  </a:lnTo>
                  <a:lnTo>
                    <a:pt x="0" y="788"/>
                  </a:lnTo>
                  <a:lnTo>
                    <a:pt x="0" y="747"/>
                  </a:lnTo>
                  <a:lnTo>
                    <a:pt x="9" y="668"/>
                  </a:lnTo>
                  <a:lnTo>
                    <a:pt x="25" y="591"/>
                  </a:lnTo>
                  <a:lnTo>
                    <a:pt x="48" y="517"/>
                  </a:lnTo>
                  <a:lnTo>
                    <a:pt x="78" y="446"/>
                  </a:lnTo>
                  <a:lnTo>
                    <a:pt x="114" y="379"/>
                  </a:lnTo>
                  <a:lnTo>
                    <a:pt x="155" y="316"/>
                  </a:lnTo>
                  <a:lnTo>
                    <a:pt x="205" y="258"/>
                  </a:lnTo>
                  <a:lnTo>
                    <a:pt x="258" y="205"/>
                  </a:lnTo>
                  <a:lnTo>
                    <a:pt x="316" y="157"/>
                  </a:lnTo>
                  <a:lnTo>
                    <a:pt x="378" y="114"/>
                  </a:lnTo>
                  <a:lnTo>
                    <a:pt x="446" y="78"/>
                  </a:lnTo>
                  <a:lnTo>
                    <a:pt x="516" y="48"/>
                  </a:lnTo>
                  <a:lnTo>
                    <a:pt x="591" y="25"/>
                  </a:lnTo>
                  <a:lnTo>
                    <a:pt x="667" y="9"/>
                  </a:lnTo>
                  <a:lnTo>
                    <a:pt x="746" y="1"/>
                  </a:lnTo>
                  <a:lnTo>
                    <a:pt x="787" y="0"/>
                  </a:lnTo>
                  <a:close/>
                </a:path>
              </a:pathLst>
            </a:custGeom>
            <a:solidFill>
              <a:schemeClr val="bg1"/>
            </a:solidFill>
            <a:ln w="127000">
              <a:solidFill>
                <a:srgbClr val="8D44A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lvl="0" algn="ctr"/>
              <a:r>
                <a:rPr lang="en-US" sz="2400" b="1" dirty="0">
                  <a:solidFill>
                    <a:srgbClr val="8D44AD"/>
                  </a:solidFill>
                </a:rPr>
                <a:t>2</a:t>
              </a:r>
            </a:p>
          </p:txBody>
        </p:sp>
        <p:sp>
          <p:nvSpPr>
            <p:cNvPr id="30" name="Freeform 187"/>
            <p:cNvSpPr>
              <a:spLocks/>
            </p:cNvSpPr>
            <p:nvPr/>
          </p:nvSpPr>
          <p:spPr bwMode="auto">
            <a:xfrm>
              <a:off x="396946" y="1815986"/>
              <a:ext cx="1097280" cy="1097280"/>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w="127000">
              <a:solidFill>
                <a:srgbClr val="2D3E50"/>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algn="ctr"/>
              <a:r>
                <a:rPr lang="en-US" sz="2400" b="1" dirty="0">
                  <a:solidFill>
                    <a:srgbClr val="2D3E50"/>
                  </a:solidFill>
                </a:rPr>
                <a:t>1</a:t>
              </a:r>
            </a:p>
          </p:txBody>
        </p:sp>
      </p:grpSp>
      <p:sp>
        <p:nvSpPr>
          <p:cNvPr id="32" name="CuadroTexto 31"/>
          <p:cNvSpPr txBox="1"/>
          <p:nvPr/>
        </p:nvSpPr>
        <p:spPr>
          <a:xfrm>
            <a:off x="991393" y="372570"/>
            <a:ext cx="820808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4000" b="1" i="1" dirty="0">
                <a:solidFill>
                  <a:srgbClr val="002060"/>
                </a:solidFill>
                <a:latin typeface="Arial" panose="020B0604020202020204" pitchFamily="34" charset="0"/>
                <a:ea typeface="MS PGothic" panose="020B0600070205080204" pitchFamily="34" charset="-128"/>
                <a:cs typeface="Arial" panose="020B0604020202020204" pitchFamily="34" charset="0"/>
              </a:rPr>
              <a:t>COMO EVITAR SER VÍCTIMAS …</a:t>
            </a:r>
            <a:endPar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 name="TextBox 22">
            <a:extLst>
              <a:ext uri="{FF2B5EF4-FFF2-40B4-BE49-F238E27FC236}">
                <a16:creationId xmlns:a16="http://schemas.microsoft.com/office/drawing/2014/main" id="{1ABC9BB7-7992-4178-800A-1FF42AF92A96}"/>
              </a:ext>
            </a:extLst>
          </p:cNvPr>
          <p:cNvSpPr txBox="1"/>
          <p:nvPr/>
        </p:nvSpPr>
        <p:spPr>
          <a:xfrm>
            <a:off x="332146" y="3528439"/>
            <a:ext cx="1147405" cy="1892826"/>
          </a:xfrm>
          <a:prstGeom prst="rect">
            <a:avLst/>
          </a:prstGeom>
          <a:noFill/>
        </p:spPr>
        <p:txBody>
          <a:bodyPr wrap="square" rtlCol="0">
            <a:spAutoFit/>
          </a:bodyPr>
          <a:lstStyle/>
          <a:p>
            <a:pPr algn="just"/>
            <a:r>
              <a:rPr lang="es-EC" sz="1300" dirty="0"/>
              <a:t>Mantén tus equipos y aplicaciones actualizadas incluyendo navegador, antivirus y sistema operativo</a:t>
            </a:r>
            <a:endParaRPr lang="ko-KR" altLang="en-US" sz="1300" dirty="0">
              <a:solidFill>
                <a:schemeClr val="tx1">
                  <a:lumMod val="65000"/>
                  <a:lumOff val="35000"/>
                </a:schemeClr>
              </a:solidFill>
              <a:cs typeface="Arial" pitchFamily="34" charset="0"/>
            </a:endParaRPr>
          </a:p>
        </p:txBody>
      </p:sp>
      <p:sp>
        <p:nvSpPr>
          <p:cNvPr id="34" name="TextBox 25">
            <a:extLst>
              <a:ext uri="{FF2B5EF4-FFF2-40B4-BE49-F238E27FC236}">
                <a16:creationId xmlns:a16="http://schemas.microsoft.com/office/drawing/2014/main" id="{EAFDFB72-9774-4AA9-AD3A-314CF7362E76}"/>
              </a:ext>
            </a:extLst>
          </p:cNvPr>
          <p:cNvSpPr txBox="1"/>
          <p:nvPr/>
        </p:nvSpPr>
        <p:spPr>
          <a:xfrm>
            <a:off x="1779692" y="1184301"/>
            <a:ext cx="1596088" cy="2092881"/>
          </a:xfrm>
          <a:prstGeom prst="rect">
            <a:avLst/>
          </a:prstGeom>
          <a:noFill/>
        </p:spPr>
        <p:txBody>
          <a:bodyPr wrap="square" rtlCol="0">
            <a:spAutoFit/>
          </a:bodyPr>
          <a:lstStyle/>
          <a:p>
            <a:pPr algn="just">
              <a:spcAft>
                <a:spcPts val="800"/>
              </a:spcAft>
            </a:pPr>
            <a:r>
              <a:rPr lang="es-EC" sz="1300" dirty="0"/>
              <a:t>Preste especial atención si un correo electrónico te solicita información confidencial ejemplo la contraseña de tu cuenta bancaria, o datos personales. </a:t>
            </a:r>
          </a:p>
        </p:txBody>
      </p:sp>
      <p:sp>
        <p:nvSpPr>
          <p:cNvPr id="35" name="TextBox 16">
            <a:extLst>
              <a:ext uri="{FF2B5EF4-FFF2-40B4-BE49-F238E27FC236}">
                <a16:creationId xmlns:a16="http://schemas.microsoft.com/office/drawing/2014/main" id="{1CD0A4AF-DA71-43F7-8DEB-90CE7B928078}"/>
              </a:ext>
            </a:extLst>
          </p:cNvPr>
          <p:cNvSpPr txBox="1"/>
          <p:nvPr/>
        </p:nvSpPr>
        <p:spPr>
          <a:xfrm>
            <a:off x="3392289" y="3525406"/>
            <a:ext cx="1498645" cy="1492716"/>
          </a:xfrm>
          <a:prstGeom prst="rect">
            <a:avLst/>
          </a:prstGeom>
          <a:noFill/>
        </p:spPr>
        <p:txBody>
          <a:bodyPr wrap="square" rtlCol="0">
            <a:spAutoFit/>
          </a:bodyPr>
          <a:lstStyle/>
          <a:p>
            <a:pPr algn="just"/>
            <a:r>
              <a:rPr lang="es-EC" sz="1300" dirty="0"/>
              <a:t>Ten mucho cuidado con la información que compartes en las redes sociales y en las páginas de contacto</a:t>
            </a:r>
            <a:endParaRPr lang="ko-KR" altLang="en-US" sz="1300" dirty="0">
              <a:solidFill>
                <a:schemeClr val="tx1">
                  <a:lumMod val="65000"/>
                  <a:lumOff val="35000"/>
                </a:schemeClr>
              </a:solidFill>
              <a:cs typeface="Arial" pitchFamily="34" charset="0"/>
            </a:endParaRPr>
          </a:p>
        </p:txBody>
      </p:sp>
      <p:sp>
        <p:nvSpPr>
          <p:cNvPr id="36" name="TextBox 13">
            <a:extLst>
              <a:ext uri="{FF2B5EF4-FFF2-40B4-BE49-F238E27FC236}">
                <a16:creationId xmlns:a16="http://schemas.microsoft.com/office/drawing/2014/main" id="{92848AAA-0433-491C-B03D-C38A5AA8C68E}"/>
              </a:ext>
            </a:extLst>
          </p:cNvPr>
          <p:cNvSpPr txBox="1"/>
          <p:nvPr/>
        </p:nvSpPr>
        <p:spPr>
          <a:xfrm>
            <a:off x="5011363" y="1486457"/>
            <a:ext cx="1520090" cy="1892826"/>
          </a:xfrm>
          <a:prstGeom prst="rect">
            <a:avLst/>
          </a:prstGeom>
          <a:noFill/>
        </p:spPr>
        <p:txBody>
          <a:bodyPr wrap="square" rtlCol="0">
            <a:spAutoFit/>
          </a:bodyPr>
          <a:lstStyle/>
          <a:p>
            <a:pPr algn="just"/>
            <a:r>
              <a:rPr lang="es-EC" sz="1300" dirty="0"/>
              <a:t>No hagas clic en enlaces adjuntos o imágenes que recibas en mensajes de texto no solicitados, sin antes verificar el remitente. </a:t>
            </a:r>
            <a:r>
              <a:rPr lang="en-US" altLang="ko-KR" sz="1300" dirty="0">
                <a:solidFill>
                  <a:schemeClr val="tx1">
                    <a:lumMod val="65000"/>
                    <a:lumOff val="35000"/>
                  </a:schemeClr>
                </a:solidFill>
                <a:cs typeface="Arial" pitchFamily="34" charset="0"/>
              </a:rPr>
              <a:t>.   </a:t>
            </a:r>
            <a:endParaRPr lang="ko-KR" altLang="en-US" sz="1300" dirty="0">
              <a:solidFill>
                <a:schemeClr val="tx1">
                  <a:lumMod val="65000"/>
                  <a:lumOff val="35000"/>
                </a:schemeClr>
              </a:solidFill>
              <a:cs typeface="Arial" pitchFamily="34" charset="0"/>
            </a:endParaRPr>
          </a:p>
        </p:txBody>
      </p:sp>
      <p:sp>
        <p:nvSpPr>
          <p:cNvPr id="37" name="Rectángulo 36"/>
          <p:cNvSpPr/>
          <p:nvPr/>
        </p:nvSpPr>
        <p:spPr>
          <a:xfrm>
            <a:off x="6697312" y="3479311"/>
            <a:ext cx="1364149" cy="1692771"/>
          </a:xfrm>
          <a:prstGeom prst="rect">
            <a:avLst/>
          </a:prstGeom>
        </p:spPr>
        <p:txBody>
          <a:bodyPr wrap="square">
            <a:spAutoFit/>
          </a:bodyPr>
          <a:lstStyle/>
          <a:p>
            <a:pPr algn="just"/>
            <a:r>
              <a:rPr lang="es-ES" sz="1300" dirty="0"/>
              <a:t>Evita compartir tu información personal como: fechas de nacimiento, dirección de domicilio y número celular.</a:t>
            </a:r>
          </a:p>
        </p:txBody>
      </p:sp>
      <p:sp>
        <p:nvSpPr>
          <p:cNvPr id="38" name="Rectángulo 37"/>
          <p:cNvSpPr/>
          <p:nvPr/>
        </p:nvSpPr>
        <p:spPr>
          <a:xfrm>
            <a:off x="8199704" y="1786540"/>
            <a:ext cx="1473685" cy="1292662"/>
          </a:xfrm>
          <a:prstGeom prst="rect">
            <a:avLst/>
          </a:prstGeom>
        </p:spPr>
        <p:txBody>
          <a:bodyPr wrap="square">
            <a:spAutoFit/>
          </a:bodyPr>
          <a:lstStyle/>
          <a:p>
            <a:pPr algn="just"/>
            <a:r>
              <a:rPr lang="es-ES" sz="1300" dirty="0"/>
              <a:t>No aceptes contactos desconocidos en tus perfiles de las diferentes redes sociales</a:t>
            </a:r>
            <a:endParaRPr lang="es-EC" sz="1300" dirty="0"/>
          </a:p>
        </p:txBody>
      </p:sp>
    </p:spTree>
    <p:extLst>
      <p:ext uri="{BB962C8B-B14F-4D97-AF65-F5344CB8AC3E}">
        <p14:creationId xmlns:p14="http://schemas.microsoft.com/office/powerpoint/2010/main" val="248059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1" name="Grupo 30"/>
          <p:cNvGrpSpPr/>
          <p:nvPr/>
        </p:nvGrpSpPr>
        <p:grpSpPr>
          <a:xfrm>
            <a:off x="396946" y="2075865"/>
            <a:ext cx="9103189" cy="2837150"/>
            <a:chOff x="396946" y="1815986"/>
            <a:chExt cx="9813985" cy="2837150"/>
          </a:xfrm>
        </p:grpSpPr>
        <p:cxnSp>
          <p:nvCxnSpPr>
            <p:cNvPr id="20" name="Straight Connector 9"/>
            <p:cNvCxnSpPr/>
            <p:nvPr/>
          </p:nvCxnSpPr>
          <p:spPr>
            <a:xfrm>
              <a:off x="910953"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11"/>
            <p:cNvCxnSpPr/>
            <p:nvPr/>
          </p:nvCxnSpPr>
          <p:spPr>
            <a:xfrm flipV="1">
              <a:off x="2711153"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13"/>
            <p:cNvCxnSpPr/>
            <p:nvPr/>
          </p:nvCxnSpPr>
          <p:spPr>
            <a:xfrm>
              <a:off x="4439345"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15"/>
            <p:cNvCxnSpPr/>
            <p:nvPr/>
          </p:nvCxnSpPr>
          <p:spPr>
            <a:xfrm flipV="1">
              <a:off x="6239545"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17"/>
            <p:cNvCxnSpPr/>
            <p:nvPr/>
          </p:nvCxnSpPr>
          <p:spPr>
            <a:xfrm>
              <a:off x="7967737" y="2355336"/>
              <a:ext cx="1728192" cy="1728192"/>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Freeform 192"/>
            <p:cNvSpPr>
              <a:spLocks/>
            </p:cNvSpPr>
            <p:nvPr/>
          </p:nvSpPr>
          <p:spPr bwMode="auto">
            <a:xfrm>
              <a:off x="9113651" y="3555856"/>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F39C1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39C11"/>
                  </a:solidFill>
                  <a:effectLst/>
                  <a:uLnTx/>
                  <a:uFillTx/>
                  <a:latin typeface="Arial"/>
                  <a:cs typeface="Arial"/>
                  <a:sym typeface="Arial"/>
                </a:rPr>
                <a:t>12</a:t>
              </a:r>
            </a:p>
          </p:txBody>
        </p:sp>
        <p:sp>
          <p:nvSpPr>
            <p:cNvPr id="26" name="Freeform 194"/>
            <p:cNvSpPr>
              <a:spLocks/>
            </p:cNvSpPr>
            <p:nvPr/>
          </p:nvSpPr>
          <p:spPr bwMode="auto">
            <a:xfrm>
              <a:off x="7375951" y="1815986"/>
              <a:ext cx="1097280" cy="1097280"/>
            </a:xfrm>
            <a:custGeom>
              <a:avLst/>
              <a:gdLst>
                <a:gd name="T0" fmla="*/ 746 w 1574"/>
                <a:gd name="T1" fmla="*/ 1 h 1575"/>
                <a:gd name="T2" fmla="*/ 589 w 1574"/>
                <a:gd name="T3" fmla="*/ 25 h 1575"/>
                <a:gd name="T4" fmla="*/ 446 w 1574"/>
                <a:gd name="T5" fmla="*/ 78 h 1575"/>
                <a:gd name="T6" fmla="*/ 316 w 1574"/>
                <a:gd name="T7" fmla="*/ 157 h 1575"/>
                <a:gd name="T8" fmla="*/ 203 w 1574"/>
                <a:gd name="T9" fmla="*/ 258 h 1575"/>
                <a:gd name="T10" fmla="*/ 114 w 1574"/>
                <a:gd name="T11" fmla="*/ 380 h 1575"/>
                <a:gd name="T12" fmla="*/ 46 w 1574"/>
                <a:gd name="T13" fmla="*/ 517 h 1575"/>
                <a:gd name="T14" fmla="*/ 9 w 1574"/>
                <a:gd name="T15" fmla="*/ 668 h 1575"/>
                <a:gd name="T16" fmla="*/ 0 w 1574"/>
                <a:gd name="T17" fmla="*/ 788 h 1575"/>
                <a:gd name="T18" fmla="*/ 9 w 1574"/>
                <a:gd name="T19" fmla="*/ 907 h 1575"/>
                <a:gd name="T20" fmla="*/ 46 w 1574"/>
                <a:gd name="T21" fmla="*/ 1059 h 1575"/>
                <a:gd name="T22" fmla="*/ 114 w 1574"/>
                <a:gd name="T23" fmla="*/ 1196 h 1575"/>
                <a:gd name="T24" fmla="*/ 203 w 1574"/>
                <a:gd name="T25" fmla="*/ 1317 h 1575"/>
                <a:gd name="T26" fmla="*/ 316 w 1574"/>
                <a:gd name="T27" fmla="*/ 1419 h 1575"/>
                <a:gd name="T28" fmla="*/ 446 w 1574"/>
                <a:gd name="T29" fmla="*/ 1498 h 1575"/>
                <a:gd name="T30" fmla="*/ 589 w 1574"/>
                <a:gd name="T31" fmla="*/ 1550 h 1575"/>
                <a:gd name="T32" fmla="*/ 746 w 1574"/>
                <a:gd name="T33" fmla="*/ 1575 h 1575"/>
                <a:gd name="T34" fmla="*/ 828 w 1574"/>
                <a:gd name="T35" fmla="*/ 1575 h 1575"/>
                <a:gd name="T36" fmla="*/ 983 w 1574"/>
                <a:gd name="T37" fmla="*/ 1550 h 1575"/>
                <a:gd name="T38" fmla="*/ 1129 w 1574"/>
                <a:gd name="T39" fmla="*/ 1498 h 1575"/>
                <a:gd name="T40" fmla="*/ 1258 w 1574"/>
                <a:gd name="T41" fmla="*/ 1419 h 1575"/>
                <a:gd name="T42" fmla="*/ 1370 w 1574"/>
                <a:gd name="T43" fmla="*/ 1317 h 1575"/>
                <a:gd name="T44" fmla="*/ 1460 w 1574"/>
                <a:gd name="T45" fmla="*/ 1196 h 1575"/>
                <a:gd name="T46" fmla="*/ 1526 w 1574"/>
                <a:gd name="T47" fmla="*/ 1059 h 1575"/>
                <a:gd name="T48" fmla="*/ 1565 w 1574"/>
                <a:gd name="T49" fmla="*/ 907 h 1575"/>
                <a:gd name="T50" fmla="*/ 1574 w 1574"/>
                <a:gd name="T51" fmla="*/ 788 h 1575"/>
                <a:gd name="T52" fmla="*/ 1565 w 1574"/>
                <a:gd name="T53" fmla="*/ 668 h 1575"/>
                <a:gd name="T54" fmla="*/ 1526 w 1574"/>
                <a:gd name="T55" fmla="*/ 517 h 1575"/>
                <a:gd name="T56" fmla="*/ 1460 w 1574"/>
                <a:gd name="T57" fmla="*/ 380 h 1575"/>
                <a:gd name="T58" fmla="*/ 1370 w 1574"/>
                <a:gd name="T59" fmla="*/ 258 h 1575"/>
                <a:gd name="T60" fmla="*/ 1258 w 1574"/>
                <a:gd name="T61" fmla="*/ 157 h 1575"/>
                <a:gd name="T62" fmla="*/ 1129 w 1574"/>
                <a:gd name="T63" fmla="*/ 78 h 1575"/>
                <a:gd name="T64" fmla="*/ 983 w 1574"/>
                <a:gd name="T65" fmla="*/ 25 h 1575"/>
                <a:gd name="T66" fmla="*/ 828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746" y="1"/>
                  </a:lnTo>
                  <a:lnTo>
                    <a:pt x="667" y="9"/>
                  </a:lnTo>
                  <a:lnTo>
                    <a:pt x="589" y="25"/>
                  </a:lnTo>
                  <a:lnTo>
                    <a:pt x="515" y="48"/>
                  </a:lnTo>
                  <a:lnTo>
                    <a:pt x="446" y="78"/>
                  </a:lnTo>
                  <a:lnTo>
                    <a:pt x="378" y="114"/>
                  </a:lnTo>
                  <a:lnTo>
                    <a:pt x="316" y="157"/>
                  </a:lnTo>
                  <a:lnTo>
                    <a:pt x="258" y="205"/>
                  </a:lnTo>
                  <a:lnTo>
                    <a:pt x="203" y="258"/>
                  </a:lnTo>
                  <a:lnTo>
                    <a:pt x="155" y="316"/>
                  </a:lnTo>
                  <a:lnTo>
                    <a:pt x="114" y="380"/>
                  </a:lnTo>
                  <a:lnTo>
                    <a:pt x="77" y="446"/>
                  </a:lnTo>
                  <a:lnTo>
                    <a:pt x="46" y="517"/>
                  </a:lnTo>
                  <a:lnTo>
                    <a:pt x="24" y="591"/>
                  </a:lnTo>
                  <a:lnTo>
                    <a:pt x="9" y="668"/>
                  </a:lnTo>
                  <a:lnTo>
                    <a:pt x="0" y="748"/>
                  </a:lnTo>
                  <a:lnTo>
                    <a:pt x="0" y="788"/>
                  </a:lnTo>
                  <a:lnTo>
                    <a:pt x="0" y="828"/>
                  </a:lnTo>
                  <a:lnTo>
                    <a:pt x="9" y="907"/>
                  </a:lnTo>
                  <a:lnTo>
                    <a:pt x="24" y="985"/>
                  </a:lnTo>
                  <a:lnTo>
                    <a:pt x="46" y="1059"/>
                  </a:lnTo>
                  <a:lnTo>
                    <a:pt x="77" y="1129"/>
                  </a:lnTo>
                  <a:lnTo>
                    <a:pt x="114" y="1196"/>
                  </a:lnTo>
                  <a:lnTo>
                    <a:pt x="155" y="1259"/>
                  </a:lnTo>
                  <a:lnTo>
                    <a:pt x="203" y="1317"/>
                  </a:lnTo>
                  <a:lnTo>
                    <a:pt x="258" y="1371"/>
                  </a:lnTo>
                  <a:lnTo>
                    <a:pt x="316" y="1419"/>
                  </a:lnTo>
                  <a:lnTo>
                    <a:pt x="378" y="1462"/>
                  </a:lnTo>
                  <a:lnTo>
                    <a:pt x="446" y="1498"/>
                  </a:lnTo>
                  <a:lnTo>
                    <a:pt x="515" y="1528"/>
                  </a:lnTo>
                  <a:lnTo>
                    <a:pt x="589" y="1550"/>
                  </a:lnTo>
                  <a:lnTo>
                    <a:pt x="667" y="1567"/>
                  </a:lnTo>
                  <a:lnTo>
                    <a:pt x="746" y="1575"/>
                  </a:lnTo>
                  <a:lnTo>
                    <a:pt x="786" y="1575"/>
                  </a:lnTo>
                  <a:lnTo>
                    <a:pt x="828" y="1575"/>
                  </a:lnTo>
                  <a:lnTo>
                    <a:pt x="907" y="1567"/>
                  </a:lnTo>
                  <a:lnTo>
                    <a:pt x="983" y="1550"/>
                  </a:lnTo>
                  <a:lnTo>
                    <a:pt x="1057" y="1528"/>
                  </a:lnTo>
                  <a:lnTo>
                    <a:pt x="1129" y="1498"/>
                  </a:lnTo>
                  <a:lnTo>
                    <a:pt x="1195" y="1462"/>
                  </a:lnTo>
                  <a:lnTo>
                    <a:pt x="1258" y="1419"/>
                  </a:lnTo>
                  <a:lnTo>
                    <a:pt x="1317" y="1371"/>
                  </a:lnTo>
                  <a:lnTo>
                    <a:pt x="1370" y="1317"/>
                  </a:lnTo>
                  <a:lnTo>
                    <a:pt x="1418" y="1259"/>
                  </a:lnTo>
                  <a:lnTo>
                    <a:pt x="1460" y="1196"/>
                  </a:lnTo>
                  <a:lnTo>
                    <a:pt x="1497" y="1129"/>
                  </a:lnTo>
                  <a:lnTo>
                    <a:pt x="1526" y="1059"/>
                  </a:lnTo>
                  <a:lnTo>
                    <a:pt x="1550" y="985"/>
                  </a:lnTo>
                  <a:lnTo>
                    <a:pt x="1565" y="907"/>
                  </a:lnTo>
                  <a:lnTo>
                    <a:pt x="1573" y="828"/>
                  </a:lnTo>
                  <a:lnTo>
                    <a:pt x="1574" y="788"/>
                  </a:lnTo>
                  <a:lnTo>
                    <a:pt x="1573" y="748"/>
                  </a:lnTo>
                  <a:lnTo>
                    <a:pt x="1565" y="668"/>
                  </a:lnTo>
                  <a:lnTo>
                    <a:pt x="1550" y="591"/>
                  </a:lnTo>
                  <a:lnTo>
                    <a:pt x="1526" y="517"/>
                  </a:lnTo>
                  <a:lnTo>
                    <a:pt x="1497" y="446"/>
                  </a:lnTo>
                  <a:lnTo>
                    <a:pt x="1460" y="380"/>
                  </a:lnTo>
                  <a:lnTo>
                    <a:pt x="1418" y="316"/>
                  </a:lnTo>
                  <a:lnTo>
                    <a:pt x="1370" y="258"/>
                  </a:lnTo>
                  <a:lnTo>
                    <a:pt x="1317" y="205"/>
                  </a:lnTo>
                  <a:lnTo>
                    <a:pt x="1258" y="157"/>
                  </a:lnTo>
                  <a:lnTo>
                    <a:pt x="1195" y="114"/>
                  </a:lnTo>
                  <a:lnTo>
                    <a:pt x="1129" y="78"/>
                  </a:lnTo>
                  <a:lnTo>
                    <a:pt x="1057" y="48"/>
                  </a:lnTo>
                  <a:lnTo>
                    <a:pt x="983" y="25"/>
                  </a:lnTo>
                  <a:lnTo>
                    <a:pt x="907" y="9"/>
                  </a:lnTo>
                  <a:lnTo>
                    <a:pt x="828" y="1"/>
                  </a:lnTo>
                  <a:lnTo>
                    <a:pt x="786" y="0"/>
                  </a:lnTo>
                  <a:close/>
                </a:path>
              </a:pathLst>
            </a:custGeom>
            <a:solidFill>
              <a:schemeClr val="bg1"/>
            </a:solidFill>
            <a:ln w="127000">
              <a:solidFill>
                <a:srgbClr val="E84C3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E84C3D"/>
                  </a:solidFill>
                  <a:effectLst/>
                  <a:uLnTx/>
                  <a:uFillTx/>
                  <a:latin typeface="Arial"/>
                  <a:cs typeface="Arial"/>
                  <a:sym typeface="Arial"/>
                </a:rPr>
                <a:t>11</a:t>
              </a:r>
            </a:p>
          </p:txBody>
        </p:sp>
        <p:sp>
          <p:nvSpPr>
            <p:cNvPr id="27" name="Freeform 192"/>
            <p:cNvSpPr>
              <a:spLocks/>
            </p:cNvSpPr>
            <p:nvPr/>
          </p:nvSpPr>
          <p:spPr bwMode="auto">
            <a:xfrm>
              <a:off x="5625233" y="3555856"/>
              <a:ext cx="1097280" cy="1097280"/>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w="127000">
              <a:solidFill>
                <a:srgbClr val="27AE61"/>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27AE61"/>
                  </a:solidFill>
                </a:rPr>
                <a:t>10</a:t>
              </a:r>
              <a:endParaRPr kumimoji="0" lang="en-US" sz="2400" b="1" i="0" u="none" strike="noStrike" kern="0" cap="none" spc="0" normalizeH="0" baseline="0" noProof="0" dirty="0">
                <a:ln>
                  <a:noFill/>
                </a:ln>
                <a:solidFill>
                  <a:srgbClr val="27AE61"/>
                </a:solidFill>
                <a:effectLst/>
                <a:uLnTx/>
                <a:uFillTx/>
                <a:latin typeface="Arial"/>
                <a:cs typeface="Arial"/>
                <a:sym typeface="Arial"/>
              </a:endParaRPr>
            </a:p>
          </p:txBody>
        </p:sp>
        <p:sp>
          <p:nvSpPr>
            <p:cNvPr id="28" name="Freeform 190"/>
            <p:cNvSpPr>
              <a:spLocks/>
            </p:cNvSpPr>
            <p:nvPr/>
          </p:nvSpPr>
          <p:spPr bwMode="auto">
            <a:xfrm>
              <a:off x="3885364" y="1815986"/>
              <a:ext cx="1097280" cy="1097280"/>
            </a:xfrm>
            <a:custGeom>
              <a:avLst/>
              <a:gdLst>
                <a:gd name="T0" fmla="*/ 747 w 1575"/>
                <a:gd name="T1" fmla="*/ 1 h 1575"/>
                <a:gd name="T2" fmla="*/ 591 w 1575"/>
                <a:gd name="T3" fmla="*/ 25 h 1575"/>
                <a:gd name="T4" fmla="*/ 446 w 1575"/>
                <a:gd name="T5" fmla="*/ 78 h 1575"/>
                <a:gd name="T6" fmla="*/ 316 w 1575"/>
                <a:gd name="T7" fmla="*/ 157 h 1575"/>
                <a:gd name="T8" fmla="*/ 205 w 1575"/>
                <a:gd name="T9" fmla="*/ 258 h 1575"/>
                <a:gd name="T10" fmla="*/ 114 w 1575"/>
                <a:gd name="T11" fmla="*/ 380 h 1575"/>
                <a:gd name="T12" fmla="*/ 48 w 1575"/>
                <a:gd name="T13" fmla="*/ 517 h 1575"/>
                <a:gd name="T14" fmla="*/ 9 w 1575"/>
                <a:gd name="T15" fmla="*/ 668 h 1575"/>
                <a:gd name="T16" fmla="*/ 0 w 1575"/>
                <a:gd name="T17" fmla="*/ 788 h 1575"/>
                <a:gd name="T18" fmla="*/ 9 w 1575"/>
                <a:gd name="T19" fmla="*/ 907 h 1575"/>
                <a:gd name="T20" fmla="*/ 48 w 1575"/>
                <a:gd name="T21" fmla="*/ 1059 h 1575"/>
                <a:gd name="T22" fmla="*/ 114 w 1575"/>
                <a:gd name="T23" fmla="*/ 1196 h 1575"/>
                <a:gd name="T24" fmla="*/ 205 w 1575"/>
                <a:gd name="T25" fmla="*/ 1317 h 1575"/>
                <a:gd name="T26" fmla="*/ 316 w 1575"/>
                <a:gd name="T27" fmla="*/ 1419 h 1575"/>
                <a:gd name="T28" fmla="*/ 446 w 1575"/>
                <a:gd name="T29" fmla="*/ 1498 h 1575"/>
                <a:gd name="T30" fmla="*/ 591 w 1575"/>
                <a:gd name="T31" fmla="*/ 1550 h 1575"/>
                <a:gd name="T32" fmla="*/ 747 w 1575"/>
                <a:gd name="T33" fmla="*/ 1575 h 1575"/>
                <a:gd name="T34" fmla="*/ 828 w 1575"/>
                <a:gd name="T35" fmla="*/ 1575 h 1575"/>
                <a:gd name="T36" fmla="*/ 984 w 1575"/>
                <a:gd name="T37" fmla="*/ 1550 h 1575"/>
                <a:gd name="T38" fmla="*/ 1129 w 1575"/>
                <a:gd name="T39" fmla="*/ 1498 h 1575"/>
                <a:gd name="T40" fmla="*/ 1258 w 1575"/>
                <a:gd name="T41" fmla="*/ 1419 h 1575"/>
                <a:gd name="T42" fmla="*/ 1370 w 1575"/>
                <a:gd name="T43" fmla="*/ 1317 h 1575"/>
                <a:gd name="T44" fmla="*/ 1461 w 1575"/>
                <a:gd name="T45" fmla="*/ 1196 h 1575"/>
                <a:gd name="T46" fmla="*/ 1527 w 1575"/>
                <a:gd name="T47" fmla="*/ 1059 h 1575"/>
                <a:gd name="T48" fmla="*/ 1566 w 1575"/>
                <a:gd name="T49" fmla="*/ 907 h 1575"/>
                <a:gd name="T50" fmla="*/ 1575 w 1575"/>
                <a:gd name="T51" fmla="*/ 788 h 1575"/>
                <a:gd name="T52" fmla="*/ 1566 w 1575"/>
                <a:gd name="T53" fmla="*/ 668 h 1575"/>
                <a:gd name="T54" fmla="*/ 1527 w 1575"/>
                <a:gd name="T55" fmla="*/ 517 h 1575"/>
                <a:gd name="T56" fmla="*/ 1461 w 1575"/>
                <a:gd name="T57" fmla="*/ 380 h 1575"/>
                <a:gd name="T58" fmla="*/ 1370 w 1575"/>
                <a:gd name="T59" fmla="*/ 258 h 1575"/>
                <a:gd name="T60" fmla="*/ 1258 w 1575"/>
                <a:gd name="T61" fmla="*/ 157 h 1575"/>
                <a:gd name="T62" fmla="*/ 1129 w 1575"/>
                <a:gd name="T63" fmla="*/ 78 h 1575"/>
                <a:gd name="T64" fmla="*/ 984 w 1575"/>
                <a:gd name="T65" fmla="*/ 25 h 1575"/>
                <a:gd name="T66" fmla="*/ 828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747" y="1"/>
                  </a:lnTo>
                  <a:lnTo>
                    <a:pt x="667" y="9"/>
                  </a:lnTo>
                  <a:lnTo>
                    <a:pt x="591" y="25"/>
                  </a:lnTo>
                  <a:lnTo>
                    <a:pt x="517" y="48"/>
                  </a:lnTo>
                  <a:lnTo>
                    <a:pt x="446" y="78"/>
                  </a:lnTo>
                  <a:lnTo>
                    <a:pt x="378" y="114"/>
                  </a:lnTo>
                  <a:lnTo>
                    <a:pt x="316" y="157"/>
                  </a:lnTo>
                  <a:lnTo>
                    <a:pt x="258" y="205"/>
                  </a:lnTo>
                  <a:lnTo>
                    <a:pt x="205" y="258"/>
                  </a:lnTo>
                  <a:lnTo>
                    <a:pt x="157" y="316"/>
                  </a:lnTo>
                  <a:lnTo>
                    <a:pt x="114" y="380"/>
                  </a:lnTo>
                  <a:lnTo>
                    <a:pt x="78" y="446"/>
                  </a:lnTo>
                  <a:lnTo>
                    <a:pt x="48" y="517"/>
                  </a:lnTo>
                  <a:lnTo>
                    <a:pt x="25" y="591"/>
                  </a:lnTo>
                  <a:lnTo>
                    <a:pt x="9" y="668"/>
                  </a:lnTo>
                  <a:lnTo>
                    <a:pt x="1" y="748"/>
                  </a:lnTo>
                  <a:lnTo>
                    <a:pt x="0" y="788"/>
                  </a:lnTo>
                  <a:lnTo>
                    <a:pt x="1" y="828"/>
                  </a:lnTo>
                  <a:lnTo>
                    <a:pt x="9" y="907"/>
                  </a:lnTo>
                  <a:lnTo>
                    <a:pt x="25" y="985"/>
                  </a:lnTo>
                  <a:lnTo>
                    <a:pt x="48" y="1059"/>
                  </a:lnTo>
                  <a:lnTo>
                    <a:pt x="78" y="1129"/>
                  </a:lnTo>
                  <a:lnTo>
                    <a:pt x="114" y="1196"/>
                  </a:lnTo>
                  <a:lnTo>
                    <a:pt x="157" y="1259"/>
                  </a:lnTo>
                  <a:lnTo>
                    <a:pt x="205" y="1317"/>
                  </a:lnTo>
                  <a:lnTo>
                    <a:pt x="258" y="1371"/>
                  </a:lnTo>
                  <a:lnTo>
                    <a:pt x="316" y="1419"/>
                  </a:lnTo>
                  <a:lnTo>
                    <a:pt x="378" y="1462"/>
                  </a:lnTo>
                  <a:lnTo>
                    <a:pt x="446" y="1498"/>
                  </a:lnTo>
                  <a:lnTo>
                    <a:pt x="517" y="1528"/>
                  </a:lnTo>
                  <a:lnTo>
                    <a:pt x="591" y="1550"/>
                  </a:lnTo>
                  <a:lnTo>
                    <a:pt x="667" y="1567"/>
                  </a:lnTo>
                  <a:lnTo>
                    <a:pt x="747" y="1575"/>
                  </a:lnTo>
                  <a:lnTo>
                    <a:pt x="788" y="1575"/>
                  </a:lnTo>
                  <a:lnTo>
                    <a:pt x="828" y="1575"/>
                  </a:lnTo>
                  <a:lnTo>
                    <a:pt x="907" y="1567"/>
                  </a:lnTo>
                  <a:lnTo>
                    <a:pt x="984" y="1550"/>
                  </a:lnTo>
                  <a:lnTo>
                    <a:pt x="1059" y="1528"/>
                  </a:lnTo>
                  <a:lnTo>
                    <a:pt x="1129" y="1498"/>
                  </a:lnTo>
                  <a:lnTo>
                    <a:pt x="1196" y="1462"/>
                  </a:lnTo>
                  <a:lnTo>
                    <a:pt x="1258" y="1419"/>
                  </a:lnTo>
                  <a:lnTo>
                    <a:pt x="1317" y="1371"/>
                  </a:lnTo>
                  <a:lnTo>
                    <a:pt x="1370" y="1317"/>
                  </a:lnTo>
                  <a:lnTo>
                    <a:pt x="1419" y="1259"/>
                  </a:lnTo>
                  <a:lnTo>
                    <a:pt x="1461" y="1196"/>
                  </a:lnTo>
                  <a:lnTo>
                    <a:pt x="1497" y="1129"/>
                  </a:lnTo>
                  <a:lnTo>
                    <a:pt x="1527" y="1059"/>
                  </a:lnTo>
                  <a:lnTo>
                    <a:pt x="1550" y="985"/>
                  </a:lnTo>
                  <a:lnTo>
                    <a:pt x="1566" y="907"/>
                  </a:lnTo>
                  <a:lnTo>
                    <a:pt x="1575" y="828"/>
                  </a:lnTo>
                  <a:lnTo>
                    <a:pt x="1575" y="788"/>
                  </a:lnTo>
                  <a:lnTo>
                    <a:pt x="1575" y="748"/>
                  </a:lnTo>
                  <a:lnTo>
                    <a:pt x="1566" y="668"/>
                  </a:lnTo>
                  <a:lnTo>
                    <a:pt x="1550" y="591"/>
                  </a:lnTo>
                  <a:lnTo>
                    <a:pt x="1527" y="517"/>
                  </a:lnTo>
                  <a:lnTo>
                    <a:pt x="1497" y="446"/>
                  </a:lnTo>
                  <a:lnTo>
                    <a:pt x="1461" y="380"/>
                  </a:lnTo>
                  <a:lnTo>
                    <a:pt x="1419" y="316"/>
                  </a:lnTo>
                  <a:lnTo>
                    <a:pt x="1370" y="258"/>
                  </a:lnTo>
                  <a:lnTo>
                    <a:pt x="1317" y="205"/>
                  </a:lnTo>
                  <a:lnTo>
                    <a:pt x="1258" y="157"/>
                  </a:lnTo>
                  <a:lnTo>
                    <a:pt x="1196" y="114"/>
                  </a:lnTo>
                  <a:lnTo>
                    <a:pt x="1129" y="78"/>
                  </a:lnTo>
                  <a:lnTo>
                    <a:pt x="1059" y="48"/>
                  </a:lnTo>
                  <a:lnTo>
                    <a:pt x="984" y="25"/>
                  </a:lnTo>
                  <a:lnTo>
                    <a:pt x="907" y="9"/>
                  </a:lnTo>
                  <a:lnTo>
                    <a:pt x="828" y="1"/>
                  </a:lnTo>
                  <a:lnTo>
                    <a:pt x="788" y="0"/>
                  </a:lnTo>
                  <a:close/>
                </a:path>
              </a:pathLst>
            </a:custGeom>
            <a:solidFill>
              <a:schemeClr val="bg1"/>
            </a:solidFill>
            <a:ln w="127000">
              <a:solidFill>
                <a:srgbClr val="297FB8"/>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297FB8"/>
                  </a:solidFill>
                  <a:effectLst/>
                  <a:uLnTx/>
                  <a:uFillTx/>
                  <a:latin typeface="Arial"/>
                  <a:cs typeface="Arial"/>
                  <a:sym typeface="Arial"/>
                </a:rPr>
                <a:t>9</a:t>
              </a:r>
            </a:p>
          </p:txBody>
        </p:sp>
        <p:sp>
          <p:nvSpPr>
            <p:cNvPr id="29" name="Freeform 188"/>
            <p:cNvSpPr>
              <a:spLocks/>
            </p:cNvSpPr>
            <p:nvPr/>
          </p:nvSpPr>
          <p:spPr bwMode="auto">
            <a:xfrm>
              <a:off x="2136816" y="3555856"/>
              <a:ext cx="1097280" cy="1097280"/>
            </a:xfrm>
            <a:custGeom>
              <a:avLst/>
              <a:gdLst>
                <a:gd name="T0" fmla="*/ 828 w 1575"/>
                <a:gd name="T1" fmla="*/ 1 h 1575"/>
                <a:gd name="T2" fmla="*/ 984 w 1575"/>
                <a:gd name="T3" fmla="*/ 25 h 1575"/>
                <a:gd name="T4" fmla="*/ 1129 w 1575"/>
                <a:gd name="T5" fmla="*/ 78 h 1575"/>
                <a:gd name="T6" fmla="*/ 1258 w 1575"/>
                <a:gd name="T7" fmla="*/ 157 h 1575"/>
                <a:gd name="T8" fmla="*/ 1370 w 1575"/>
                <a:gd name="T9" fmla="*/ 258 h 1575"/>
                <a:gd name="T10" fmla="*/ 1461 w 1575"/>
                <a:gd name="T11" fmla="*/ 379 h 1575"/>
                <a:gd name="T12" fmla="*/ 1527 w 1575"/>
                <a:gd name="T13" fmla="*/ 517 h 1575"/>
                <a:gd name="T14" fmla="*/ 1566 w 1575"/>
                <a:gd name="T15" fmla="*/ 668 h 1575"/>
                <a:gd name="T16" fmla="*/ 1575 w 1575"/>
                <a:gd name="T17" fmla="*/ 788 h 1575"/>
                <a:gd name="T18" fmla="*/ 1566 w 1575"/>
                <a:gd name="T19" fmla="*/ 907 h 1575"/>
                <a:gd name="T20" fmla="*/ 1527 w 1575"/>
                <a:gd name="T21" fmla="*/ 1059 h 1575"/>
                <a:gd name="T22" fmla="*/ 1461 w 1575"/>
                <a:gd name="T23" fmla="*/ 1196 h 1575"/>
                <a:gd name="T24" fmla="*/ 1370 w 1575"/>
                <a:gd name="T25" fmla="*/ 1317 h 1575"/>
                <a:gd name="T26" fmla="*/ 1258 w 1575"/>
                <a:gd name="T27" fmla="*/ 1419 h 1575"/>
                <a:gd name="T28" fmla="*/ 1129 w 1575"/>
                <a:gd name="T29" fmla="*/ 1497 h 1575"/>
                <a:gd name="T30" fmla="*/ 984 w 1575"/>
                <a:gd name="T31" fmla="*/ 1550 h 1575"/>
                <a:gd name="T32" fmla="*/ 828 w 1575"/>
                <a:gd name="T33" fmla="*/ 1574 h 1575"/>
                <a:gd name="T34" fmla="*/ 746 w 1575"/>
                <a:gd name="T35" fmla="*/ 1574 h 1575"/>
                <a:gd name="T36" fmla="*/ 591 w 1575"/>
                <a:gd name="T37" fmla="*/ 1550 h 1575"/>
                <a:gd name="T38" fmla="*/ 446 w 1575"/>
                <a:gd name="T39" fmla="*/ 1497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79 h 1575"/>
                <a:gd name="T58" fmla="*/ 205 w 1575"/>
                <a:gd name="T59" fmla="*/ 258 h 1575"/>
                <a:gd name="T60" fmla="*/ 316 w 1575"/>
                <a:gd name="T61" fmla="*/ 157 h 1575"/>
                <a:gd name="T62" fmla="*/ 446 w 1575"/>
                <a:gd name="T63" fmla="*/ 78 h 1575"/>
                <a:gd name="T64" fmla="*/ 591 w 1575"/>
                <a:gd name="T65" fmla="*/ 25 h 1575"/>
                <a:gd name="T66" fmla="*/ 746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7" y="0"/>
                  </a:moveTo>
                  <a:lnTo>
                    <a:pt x="828" y="1"/>
                  </a:lnTo>
                  <a:lnTo>
                    <a:pt x="907" y="9"/>
                  </a:lnTo>
                  <a:lnTo>
                    <a:pt x="984" y="25"/>
                  </a:lnTo>
                  <a:lnTo>
                    <a:pt x="1058" y="48"/>
                  </a:lnTo>
                  <a:lnTo>
                    <a:pt x="1129" y="78"/>
                  </a:lnTo>
                  <a:lnTo>
                    <a:pt x="1196" y="114"/>
                  </a:lnTo>
                  <a:lnTo>
                    <a:pt x="1258" y="157"/>
                  </a:lnTo>
                  <a:lnTo>
                    <a:pt x="1317" y="205"/>
                  </a:lnTo>
                  <a:lnTo>
                    <a:pt x="1370" y="258"/>
                  </a:lnTo>
                  <a:lnTo>
                    <a:pt x="1418" y="316"/>
                  </a:lnTo>
                  <a:lnTo>
                    <a:pt x="1461" y="379"/>
                  </a:lnTo>
                  <a:lnTo>
                    <a:pt x="1497" y="446"/>
                  </a:lnTo>
                  <a:lnTo>
                    <a:pt x="1527" y="517"/>
                  </a:lnTo>
                  <a:lnTo>
                    <a:pt x="1550" y="591"/>
                  </a:lnTo>
                  <a:lnTo>
                    <a:pt x="1566" y="668"/>
                  </a:lnTo>
                  <a:lnTo>
                    <a:pt x="1573" y="747"/>
                  </a:lnTo>
                  <a:lnTo>
                    <a:pt x="1575" y="788"/>
                  </a:lnTo>
                  <a:lnTo>
                    <a:pt x="1573" y="828"/>
                  </a:lnTo>
                  <a:lnTo>
                    <a:pt x="1566" y="907"/>
                  </a:lnTo>
                  <a:lnTo>
                    <a:pt x="1550" y="984"/>
                  </a:lnTo>
                  <a:lnTo>
                    <a:pt x="1527" y="1059"/>
                  </a:lnTo>
                  <a:lnTo>
                    <a:pt x="1497" y="1129"/>
                  </a:lnTo>
                  <a:lnTo>
                    <a:pt x="1461" y="1196"/>
                  </a:lnTo>
                  <a:lnTo>
                    <a:pt x="1418" y="1259"/>
                  </a:lnTo>
                  <a:lnTo>
                    <a:pt x="1370" y="1317"/>
                  </a:lnTo>
                  <a:lnTo>
                    <a:pt x="1317" y="1370"/>
                  </a:lnTo>
                  <a:lnTo>
                    <a:pt x="1258" y="1419"/>
                  </a:lnTo>
                  <a:lnTo>
                    <a:pt x="1196" y="1461"/>
                  </a:lnTo>
                  <a:lnTo>
                    <a:pt x="1129" y="1497"/>
                  </a:lnTo>
                  <a:lnTo>
                    <a:pt x="1058" y="1527"/>
                  </a:lnTo>
                  <a:lnTo>
                    <a:pt x="984" y="1550"/>
                  </a:lnTo>
                  <a:lnTo>
                    <a:pt x="907" y="1566"/>
                  </a:lnTo>
                  <a:lnTo>
                    <a:pt x="828" y="1574"/>
                  </a:lnTo>
                  <a:lnTo>
                    <a:pt x="787" y="1575"/>
                  </a:lnTo>
                  <a:lnTo>
                    <a:pt x="746" y="1574"/>
                  </a:lnTo>
                  <a:lnTo>
                    <a:pt x="667" y="1566"/>
                  </a:lnTo>
                  <a:lnTo>
                    <a:pt x="591" y="1550"/>
                  </a:lnTo>
                  <a:lnTo>
                    <a:pt x="516" y="1527"/>
                  </a:lnTo>
                  <a:lnTo>
                    <a:pt x="446" y="1497"/>
                  </a:lnTo>
                  <a:lnTo>
                    <a:pt x="378" y="1461"/>
                  </a:lnTo>
                  <a:lnTo>
                    <a:pt x="316" y="1419"/>
                  </a:lnTo>
                  <a:lnTo>
                    <a:pt x="258" y="1370"/>
                  </a:lnTo>
                  <a:lnTo>
                    <a:pt x="205" y="1317"/>
                  </a:lnTo>
                  <a:lnTo>
                    <a:pt x="155" y="1259"/>
                  </a:lnTo>
                  <a:lnTo>
                    <a:pt x="114" y="1196"/>
                  </a:lnTo>
                  <a:lnTo>
                    <a:pt x="78" y="1129"/>
                  </a:lnTo>
                  <a:lnTo>
                    <a:pt x="48" y="1059"/>
                  </a:lnTo>
                  <a:lnTo>
                    <a:pt x="25" y="984"/>
                  </a:lnTo>
                  <a:lnTo>
                    <a:pt x="9" y="907"/>
                  </a:lnTo>
                  <a:lnTo>
                    <a:pt x="0" y="828"/>
                  </a:lnTo>
                  <a:lnTo>
                    <a:pt x="0" y="788"/>
                  </a:lnTo>
                  <a:lnTo>
                    <a:pt x="0" y="747"/>
                  </a:lnTo>
                  <a:lnTo>
                    <a:pt x="9" y="668"/>
                  </a:lnTo>
                  <a:lnTo>
                    <a:pt x="25" y="591"/>
                  </a:lnTo>
                  <a:lnTo>
                    <a:pt x="48" y="517"/>
                  </a:lnTo>
                  <a:lnTo>
                    <a:pt x="78" y="446"/>
                  </a:lnTo>
                  <a:lnTo>
                    <a:pt x="114" y="379"/>
                  </a:lnTo>
                  <a:lnTo>
                    <a:pt x="155" y="316"/>
                  </a:lnTo>
                  <a:lnTo>
                    <a:pt x="205" y="258"/>
                  </a:lnTo>
                  <a:lnTo>
                    <a:pt x="258" y="205"/>
                  </a:lnTo>
                  <a:lnTo>
                    <a:pt x="316" y="157"/>
                  </a:lnTo>
                  <a:lnTo>
                    <a:pt x="378" y="114"/>
                  </a:lnTo>
                  <a:lnTo>
                    <a:pt x="446" y="78"/>
                  </a:lnTo>
                  <a:lnTo>
                    <a:pt x="516" y="48"/>
                  </a:lnTo>
                  <a:lnTo>
                    <a:pt x="591" y="25"/>
                  </a:lnTo>
                  <a:lnTo>
                    <a:pt x="667" y="9"/>
                  </a:lnTo>
                  <a:lnTo>
                    <a:pt x="746" y="1"/>
                  </a:lnTo>
                  <a:lnTo>
                    <a:pt x="787" y="0"/>
                  </a:lnTo>
                  <a:close/>
                </a:path>
              </a:pathLst>
            </a:custGeom>
            <a:solidFill>
              <a:schemeClr val="bg1"/>
            </a:solidFill>
            <a:ln w="127000">
              <a:solidFill>
                <a:srgbClr val="8D44AD"/>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8D44AD"/>
                  </a:solidFill>
                  <a:effectLst/>
                  <a:uLnTx/>
                  <a:uFillTx/>
                  <a:latin typeface="Arial"/>
                  <a:cs typeface="Arial"/>
                  <a:sym typeface="Arial"/>
                </a:rPr>
                <a:t>8</a:t>
              </a:r>
            </a:p>
          </p:txBody>
        </p:sp>
        <p:sp>
          <p:nvSpPr>
            <p:cNvPr id="30" name="Freeform 187"/>
            <p:cNvSpPr>
              <a:spLocks/>
            </p:cNvSpPr>
            <p:nvPr/>
          </p:nvSpPr>
          <p:spPr bwMode="auto">
            <a:xfrm>
              <a:off x="396946" y="1815986"/>
              <a:ext cx="1097280" cy="1097280"/>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w="127000">
              <a:solidFill>
                <a:srgbClr val="2D3E50"/>
              </a:solidFill>
              <a:round/>
              <a:headEnd/>
              <a:tailEnd/>
            </a:ln>
            <a:effectLst>
              <a:outerShdw blurRad="76200" dir="13500000" sy="23000" kx="1200000" algn="br" rotWithShape="0">
                <a:prstClr val="black">
                  <a:alpha val="20000"/>
                </a:prstClr>
              </a:outerShdw>
            </a:effectLst>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2D3E50"/>
                  </a:solidFill>
                </a:rPr>
                <a:t>7</a:t>
              </a:r>
              <a:endParaRPr kumimoji="0" lang="en-US" sz="2400" b="1" i="0" u="none" strike="noStrike" kern="0" cap="none" spc="0" normalizeH="0" baseline="0" noProof="0" dirty="0">
                <a:ln>
                  <a:noFill/>
                </a:ln>
                <a:solidFill>
                  <a:srgbClr val="2D3E50"/>
                </a:solidFill>
                <a:effectLst/>
                <a:uLnTx/>
                <a:uFillTx/>
                <a:latin typeface="Arial"/>
                <a:cs typeface="Arial"/>
                <a:sym typeface="Arial"/>
              </a:endParaRPr>
            </a:p>
          </p:txBody>
        </p:sp>
      </p:grpSp>
      <p:sp>
        <p:nvSpPr>
          <p:cNvPr id="32" name="CuadroTexto 31"/>
          <p:cNvSpPr txBox="1"/>
          <p:nvPr/>
        </p:nvSpPr>
        <p:spPr>
          <a:xfrm>
            <a:off x="991393" y="372570"/>
            <a:ext cx="820808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1" u="none" strike="noStrike" kern="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sym typeface="Arial"/>
              </a:rPr>
              <a:t>COMO EVITAR SER VÍCTIMAS …</a:t>
            </a:r>
            <a:endPar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sym typeface="Arial"/>
            </a:endParaRPr>
          </a:p>
        </p:txBody>
      </p:sp>
      <p:sp>
        <p:nvSpPr>
          <p:cNvPr id="33" name="TextBox 22">
            <a:extLst>
              <a:ext uri="{FF2B5EF4-FFF2-40B4-BE49-F238E27FC236}">
                <a16:creationId xmlns:a16="http://schemas.microsoft.com/office/drawing/2014/main" id="{1ABC9BB7-7992-4178-800A-1FF42AF92A96}"/>
              </a:ext>
            </a:extLst>
          </p:cNvPr>
          <p:cNvSpPr txBox="1"/>
          <p:nvPr/>
        </p:nvSpPr>
        <p:spPr>
          <a:xfrm>
            <a:off x="5016586" y="1576565"/>
            <a:ext cx="1466011" cy="1892826"/>
          </a:xfrm>
          <a:prstGeom prst="rect">
            <a:avLst/>
          </a:prstGeom>
          <a:noFill/>
        </p:spPr>
        <p:txBody>
          <a:bodyPr wrap="square" rtlCol="0">
            <a:spAutoFit/>
          </a:bodyPr>
          <a:lstStyle/>
          <a:p>
            <a:pPr algn="just"/>
            <a:r>
              <a:rPr lang="es-ES" sz="1300" dirty="0"/>
              <a:t>Si eres vendedor verifica que el deposito este en tu cuenta y también consulta con tu banco de confianza que el pago este realizado.</a:t>
            </a:r>
          </a:p>
        </p:txBody>
      </p:sp>
      <p:sp>
        <p:nvSpPr>
          <p:cNvPr id="34" name="TextBox 25">
            <a:extLst>
              <a:ext uri="{FF2B5EF4-FFF2-40B4-BE49-F238E27FC236}">
                <a16:creationId xmlns:a16="http://schemas.microsoft.com/office/drawing/2014/main" id="{EAFDFB72-9774-4AA9-AD3A-314CF7362E76}"/>
              </a:ext>
            </a:extLst>
          </p:cNvPr>
          <p:cNvSpPr txBox="1"/>
          <p:nvPr/>
        </p:nvSpPr>
        <p:spPr>
          <a:xfrm>
            <a:off x="133433" y="3489328"/>
            <a:ext cx="1715919" cy="2092881"/>
          </a:xfrm>
          <a:prstGeom prst="rect">
            <a:avLst/>
          </a:prstGeom>
          <a:noFill/>
        </p:spPr>
        <p:txBody>
          <a:bodyPr wrap="square" rtlCol="0">
            <a:spAutoFit/>
          </a:bodyPr>
          <a:lstStyle/>
          <a:p>
            <a:pPr algn="just"/>
            <a:r>
              <a:rPr lang="es-ES" sz="1300" dirty="0"/>
              <a:t>Contacta personalmente con tu familiar o amigo, mediante una llamada telefónica si te piden ciertas cantidades de dinero o solicitan colaboración para retirar encomiendas.</a:t>
            </a:r>
          </a:p>
        </p:txBody>
      </p:sp>
      <p:sp>
        <p:nvSpPr>
          <p:cNvPr id="35" name="TextBox 16">
            <a:extLst>
              <a:ext uri="{FF2B5EF4-FFF2-40B4-BE49-F238E27FC236}">
                <a16:creationId xmlns:a16="http://schemas.microsoft.com/office/drawing/2014/main" id="{1CD0A4AF-DA71-43F7-8DEB-90CE7B928078}"/>
              </a:ext>
            </a:extLst>
          </p:cNvPr>
          <p:cNvSpPr txBox="1"/>
          <p:nvPr/>
        </p:nvSpPr>
        <p:spPr>
          <a:xfrm>
            <a:off x="1831419" y="1686512"/>
            <a:ext cx="1376574" cy="1892826"/>
          </a:xfrm>
          <a:prstGeom prst="rect">
            <a:avLst/>
          </a:prstGeom>
          <a:noFill/>
        </p:spPr>
        <p:txBody>
          <a:bodyPr wrap="square" rtlCol="0">
            <a:spAutoFit/>
          </a:bodyPr>
          <a:lstStyle/>
          <a:p>
            <a:pPr algn="just"/>
            <a:r>
              <a:rPr lang="es-ES" sz="1300" dirty="0"/>
              <a:t>Si no logras contactarte con tu familiar o amigo, contáctate con un familiar cercano para verificar la información.</a:t>
            </a:r>
          </a:p>
        </p:txBody>
      </p:sp>
      <p:sp>
        <p:nvSpPr>
          <p:cNvPr id="36" name="TextBox 13">
            <a:extLst>
              <a:ext uri="{FF2B5EF4-FFF2-40B4-BE49-F238E27FC236}">
                <a16:creationId xmlns:a16="http://schemas.microsoft.com/office/drawing/2014/main" id="{92848AAA-0433-491C-B03D-C38A5AA8C68E}"/>
              </a:ext>
            </a:extLst>
          </p:cNvPr>
          <p:cNvSpPr txBox="1"/>
          <p:nvPr/>
        </p:nvSpPr>
        <p:spPr>
          <a:xfrm>
            <a:off x="3359095" y="3579338"/>
            <a:ext cx="1381419" cy="1292662"/>
          </a:xfrm>
          <a:prstGeom prst="rect">
            <a:avLst/>
          </a:prstGeom>
          <a:noFill/>
        </p:spPr>
        <p:txBody>
          <a:bodyPr wrap="square" rtlCol="0">
            <a:spAutoFit/>
          </a:bodyPr>
          <a:lstStyle/>
          <a:p>
            <a:pPr algn="just"/>
            <a:r>
              <a:rPr lang="es-ES" sz="1300" dirty="0"/>
              <a:t>No realices ningún deposito hasta no verificar que la información sea real.</a:t>
            </a:r>
            <a:endParaRPr lang="es-EC" sz="1300" dirty="0"/>
          </a:p>
        </p:txBody>
      </p:sp>
      <p:sp>
        <p:nvSpPr>
          <p:cNvPr id="37" name="Rectángulo 36"/>
          <p:cNvSpPr/>
          <p:nvPr/>
        </p:nvSpPr>
        <p:spPr>
          <a:xfrm>
            <a:off x="6697312" y="3479311"/>
            <a:ext cx="1364149" cy="149271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300" b="0" i="0" u="none" strike="noStrike" kern="0" cap="none" spc="0" normalizeH="0" baseline="0" noProof="0" dirty="0">
                <a:ln>
                  <a:noFill/>
                </a:ln>
                <a:solidFill>
                  <a:srgbClr val="000000"/>
                </a:solidFill>
                <a:effectLst/>
                <a:uLnTx/>
                <a:uFillTx/>
                <a:latin typeface="Arial"/>
                <a:cs typeface="Arial"/>
                <a:sym typeface="Arial"/>
              </a:rPr>
              <a:t>Investiga antes de comprar cualquier producto mediante las diferentes</a:t>
            </a:r>
            <a:r>
              <a:rPr kumimoji="0" lang="es-ES" sz="1300" b="0" i="0" u="none" strike="noStrike" kern="0" cap="none" spc="0" normalizeH="0" noProof="0" dirty="0">
                <a:ln>
                  <a:noFill/>
                </a:ln>
                <a:solidFill>
                  <a:srgbClr val="000000"/>
                </a:solidFill>
                <a:effectLst/>
                <a:uLnTx/>
                <a:uFillTx/>
                <a:latin typeface="Arial"/>
                <a:cs typeface="Arial"/>
                <a:sym typeface="Arial"/>
              </a:rPr>
              <a:t> plataformas.</a:t>
            </a:r>
            <a:endParaRPr kumimoji="0" lang="es-ES"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Rectángulo 37"/>
          <p:cNvSpPr/>
          <p:nvPr/>
        </p:nvSpPr>
        <p:spPr>
          <a:xfrm>
            <a:off x="8136425" y="1786540"/>
            <a:ext cx="1611928" cy="169277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ES" sz="1300" dirty="0"/>
              <a:t>Verifica que exista una dirección física, correo electrónico y/o teléfono reales para cualquier duda o problema al hacer una compra.</a:t>
            </a:r>
            <a:endParaRPr kumimoji="0" lang="es-EC" sz="13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3872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280936" y="651046"/>
            <a:ext cx="1356995" cy="487312"/>
          </a:xfrm>
          <a:prstGeom prst="rect">
            <a:avLst/>
          </a:prstGeom>
        </p:spPr>
        <p:txBody>
          <a:bodyPr vert="horz" wrap="square" lIns="0" tIns="55879" rIns="0" bIns="0" rtlCol="0">
            <a:spAutoFit/>
          </a:bodyPr>
          <a:lstStyle/>
          <a:p>
            <a:pPr marR="3175" algn="ctr">
              <a:lnSpc>
                <a:spcPct val="100000"/>
              </a:lnSpc>
              <a:spcBef>
                <a:spcPts val="335"/>
              </a:spcBef>
            </a:pPr>
            <a:r>
              <a:rPr lang="es-ES" b="1" dirty="0">
                <a:solidFill>
                  <a:srgbClr val="001F5F"/>
                </a:solidFill>
              </a:rPr>
              <a:t>FRAUDE DIGITAL</a:t>
            </a:r>
            <a:endParaRPr b="1" dirty="0">
              <a:solidFill>
                <a:srgbClr val="001F5F"/>
              </a:solidFill>
            </a:endParaRPr>
          </a:p>
        </p:txBody>
      </p:sp>
      <p:sp>
        <p:nvSpPr>
          <p:cNvPr id="4" name="object 4"/>
          <p:cNvSpPr txBox="1"/>
          <p:nvPr/>
        </p:nvSpPr>
        <p:spPr>
          <a:xfrm>
            <a:off x="223831" y="1963738"/>
            <a:ext cx="1431338" cy="423834"/>
          </a:xfrm>
          <a:prstGeom prst="rect">
            <a:avLst/>
          </a:prstGeom>
        </p:spPr>
        <p:txBody>
          <a:bodyPr vert="horz" wrap="square" lIns="0" tIns="13335" rIns="0" bIns="0" rtlCol="0">
            <a:spAutoFit/>
          </a:bodyPr>
          <a:lstStyle/>
          <a:p>
            <a:pPr algn="ctr">
              <a:lnSpc>
                <a:spcPts val="1570"/>
              </a:lnSpc>
            </a:pPr>
            <a:r>
              <a:rPr lang="es-ES" b="1" dirty="0">
                <a:solidFill>
                  <a:srgbClr val="001F5F"/>
                </a:solidFill>
              </a:rPr>
              <a:t>INCIDENTES INFORMÁTICOS</a:t>
            </a:r>
            <a:endParaRPr b="1" dirty="0">
              <a:solidFill>
                <a:srgbClr val="001F5F"/>
              </a:solidFill>
            </a:endParaRPr>
          </a:p>
        </p:txBody>
      </p:sp>
      <p:sp>
        <p:nvSpPr>
          <p:cNvPr id="5" name="object 5"/>
          <p:cNvSpPr txBox="1"/>
          <p:nvPr/>
        </p:nvSpPr>
        <p:spPr>
          <a:xfrm>
            <a:off x="212329" y="4277420"/>
            <a:ext cx="1344792" cy="466794"/>
          </a:xfrm>
          <a:prstGeom prst="rect">
            <a:avLst/>
          </a:prstGeom>
        </p:spPr>
        <p:txBody>
          <a:bodyPr vert="horz" wrap="square" lIns="0" tIns="43180" rIns="0" bIns="0" rtlCol="0">
            <a:spAutoFit/>
          </a:bodyPr>
          <a:lstStyle/>
          <a:p>
            <a:pPr marL="12700" marR="5080" indent="324485">
              <a:lnSpc>
                <a:spcPts val="1450"/>
              </a:lnSpc>
              <a:spcBef>
                <a:spcPts val="340"/>
              </a:spcBef>
            </a:pPr>
            <a:r>
              <a:rPr lang="es-ES" sz="1400" b="1" spc="-5" dirty="0">
                <a:solidFill>
                  <a:srgbClr val="001F5F"/>
                </a:solidFill>
                <a:latin typeface="Arial"/>
                <a:cs typeface="Arial"/>
              </a:rPr>
              <a:t>VIOLENCIA</a:t>
            </a:r>
          </a:p>
          <a:p>
            <a:pPr marL="12700" marR="5080" indent="324485">
              <a:lnSpc>
                <a:spcPts val="1450"/>
              </a:lnSpc>
              <a:spcBef>
                <a:spcPts val="340"/>
              </a:spcBef>
            </a:pPr>
            <a:r>
              <a:rPr lang="es-ES" sz="1400" b="1" spc="-5" dirty="0">
                <a:solidFill>
                  <a:srgbClr val="001F5F"/>
                </a:solidFill>
                <a:latin typeface="Arial"/>
                <a:cs typeface="Arial"/>
              </a:rPr>
              <a:t> DIGITAL</a:t>
            </a:r>
            <a:endParaRPr sz="1400" dirty="0">
              <a:latin typeface="Arial"/>
              <a:cs typeface="Arial"/>
            </a:endParaRPr>
          </a:p>
        </p:txBody>
      </p:sp>
      <p:grpSp>
        <p:nvGrpSpPr>
          <p:cNvPr id="187" name="Grupo 186"/>
          <p:cNvGrpSpPr/>
          <p:nvPr/>
        </p:nvGrpSpPr>
        <p:grpSpPr>
          <a:xfrm>
            <a:off x="1947997" y="621700"/>
            <a:ext cx="6098301" cy="1261662"/>
            <a:chOff x="2040553" y="464694"/>
            <a:chExt cx="5074295" cy="939337"/>
          </a:xfrm>
        </p:grpSpPr>
        <p:grpSp>
          <p:nvGrpSpPr>
            <p:cNvPr id="123" name="Grupo 122"/>
            <p:cNvGrpSpPr/>
            <p:nvPr/>
          </p:nvGrpSpPr>
          <p:grpSpPr>
            <a:xfrm>
              <a:off x="2040553" y="464694"/>
              <a:ext cx="5074295" cy="397768"/>
              <a:chOff x="3085968" y="1015497"/>
              <a:chExt cx="7164937" cy="795536"/>
            </a:xfrm>
          </p:grpSpPr>
          <p:cxnSp>
            <p:nvCxnSpPr>
              <p:cNvPr id="101" name="Straight Connector 11"/>
              <p:cNvCxnSpPr/>
              <p:nvPr/>
            </p:nvCxnSpPr>
            <p:spPr>
              <a:xfrm>
                <a:off x="3085968" y="1411541"/>
                <a:ext cx="7164937" cy="0"/>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102" name="Oval 15"/>
              <p:cNvSpPr/>
              <p:nvPr/>
            </p:nvSpPr>
            <p:spPr>
              <a:xfrm>
                <a:off x="3552631" y="1015497"/>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D3E50"/>
                  </a:solidFill>
                  <a:latin typeface="FontAwesome" pitchFamily="2" charset="0"/>
                </a:endParaRPr>
              </a:p>
            </p:txBody>
          </p:sp>
          <p:sp>
            <p:nvSpPr>
              <p:cNvPr id="103" name="Oval 19"/>
              <p:cNvSpPr/>
              <p:nvPr/>
            </p:nvSpPr>
            <p:spPr>
              <a:xfrm>
                <a:off x="5259220" y="1015497"/>
                <a:ext cx="792089" cy="792088"/>
              </a:xfrm>
              <a:prstGeom prst="ellipse">
                <a:avLst/>
              </a:prstGeom>
              <a:solidFill>
                <a:schemeClr val="bg1"/>
              </a:solidFill>
              <a:ln w="28575">
                <a:solidFill>
                  <a:srgbClr val="8D4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8D44AD"/>
                  </a:solidFill>
                  <a:latin typeface="FontAwesome" pitchFamily="2" charset="0"/>
                </a:endParaRPr>
              </a:p>
            </p:txBody>
          </p:sp>
          <p:sp>
            <p:nvSpPr>
              <p:cNvPr id="104" name="Oval 23"/>
              <p:cNvSpPr/>
              <p:nvPr/>
            </p:nvSpPr>
            <p:spPr>
              <a:xfrm>
                <a:off x="7141176" y="1018945"/>
                <a:ext cx="792088" cy="792088"/>
              </a:xfrm>
              <a:prstGeom prst="ellipse">
                <a:avLst/>
              </a:prstGeom>
              <a:solidFill>
                <a:schemeClr val="bg1"/>
              </a:solidFill>
              <a:ln w="28575">
                <a:solidFill>
                  <a:srgbClr val="297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97FB8"/>
                  </a:solidFill>
                  <a:latin typeface="FontAwesome" pitchFamily="2" charset="0"/>
                </a:endParaRPr>
              </a:p>
            </p:txBody>
          </p:sp>
          <p:sp>
            <p:nvSpPr>
              <p:cNvPr id="105" name="Oval 27"/>
              <p:cNvSpPr/>
              <p:nvPr/>
            </p:nvSpPr>
            <p:spPr>
              <a:xfrm>
                <a:off x="8672401" y="1015497"/>
                <a:ext cx="792088" cy="792088"/>
              </a:xfrm>
              <a:prstGeom prst="ellipse">
                <a:avLst/>
              </a:prstGeom>
              <a:solidFill>
                <a:schemeClr val="bg1"/>
              </a:solidFill>
              <a:ln w="28575">
                <a:solidFill>
                  <a:srgbClr val="27A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7AE61"/>
                  </a:solidFill>
                  <a:latin typeface="FontAwesome" pitchFamily="2" charset="0"/>
                </a:endParaRPr>
              </a:p>
            </p:txBody>
          </p:sp>
        </p:grpSp>
        <p:sp>
          <p:nvSpPr>
            <p:cNvPr id="106" name="Rectangle 4"/>
            <p:cNvSpPr/>
            <p:nvPr/>
          </p:nvSpPr>
          <p:spPr>
            <a:xfrm>
              <a:off x="2230002" y="536757"/>
              <a:ext cx="832303" cy="246221"/>
            </a:xfrm>
            <a:prstGeom prst="rect">
              <a:avLst/>
            </a:prstGeom>
          </p:spPr>
          <p:txBody>
            <a:bodyPr wrap="squar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ART.186</a:t>
              </a:r>
              <a:endParaRPr lang="en-US" sz="1000" dirty="0">
                <a:solidFill>
                  <a:srgbClr val="002060"/>
                </a:solidFill>
              </a:endParaRPr>
            </a:p>
          </p:txBody>
        </p:sp>
        <p:sp>
          <p:nvSpPr>
            <p:cNvPr id="118" name="TextBox 83"/>
            <p:cNvSpPr txBox="1"/>
            <p:nvPr/>
          </p:nvSpPr>
          <p:spPr>
            <a:xfrm>
              <a:off x="2401905" y="958938"/>
              <a:ext cx="537491" cy="215444"/>
            </a:xfrm>
            <a:prstGeom prst="rect">
              <a:avLst/>
            </a:prstGeom>
            <a:noFill/>
            <a:ln>
              <a:solidFill>
                <a:srgbClr val="00206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ESTAFA</a:t>
              </a:r>
            </a:p>
          </p:txBody>
        </p:sp>
        <p:sp>
          <p:nvSpPr>
            <p:cNvPr id="124" name="Rectangle 4"/>
            <p:cNvSpPr/>
            <p:nvPr/>
          </p:nvSpPr>
          <p:spPr>
            <a:xfrm>
              <a:off x="3444007" y="536906"/>
              <a:ext cx="832304" cy="246221"/>
            </a:xfrm>
            <a:prstGeom prst="rect">
              <a:avLst/>
            </a:prstGeom>
          </p:spPr>
          <p:txBody>
            <a:bodyPr wrap="squar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ART.190</a:t>
              </a:r>
              <a:endParaRPr lang="en-US" sz="1000" dirty="0">
                <a:solidFill>
                  <a:srgbClr val="002060"/>
                </a:solidFill>
              </a:endParaRPr>
            </a:p>
          </p:txBody>
        </p:sp>
        <p:sp>
          <p:nvSpPr>
            <p:cNvPr id="125" name="Rectangle 4"/>
            <p:cNvSpPr/>
            <p:nvPr/>
          </p:nvSpPr>
          <p:spPr>
            <a:xfrm>
              <a:off x="4705965" y="539605"/>
              <a:ext cx="985901" cy="246221"/>
            </a:xfrm>
            <a:prstGeom prst="rect">
              <a:avLst/>
            </a:prstGeom>
          </p:spPr>
          <p:txBody>
            <a:bodyPr wrap="squar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ART.230.2</a:t>
              </a:r>
              <a:endParaRPr lang="en-US" sz="1000" dirty="0">
                <a:solidFill>
                  <a:srgbClr val="002060"/>
                </a:solidFill>
              </a:endParaRPr>
            </a:p>
          </p:txBody>
        </p:sp>
        <p:sp>
          <p:nvSpPr>
            <p:cNvPr id="126" name="Rectangle 4"/>
            <p:cNvSpPr/>
            <p:nvPr/>
          </p:nvSpPr>
          <p:spPr>
            <a:xfrm>
              <a:off x="5763287" y="520335"/>
              <a:ext cx="985901" cy="246221"/>
            </a:xfrm>
            <a:prstGeom prst="rect">
              <a:avLst/>
            </a:prstGeom>
          </p:spPr>
          <p:txBody>
            <a:bodyPr wrap="squar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ART.230.4</a:t>
              </a:r>
              <a:endParaRPr lang="en-US" sz="1000" dirty="0">
                <a:solidFill>
                  <a:srgbClr val="002060"/>
                </a:solidFill>
              </a:endParaRPr>
            </a:p>
          </p:txBody>
        </p:sp>
        <p:sp>
          <p:nvSpPr>
            <p:cNvPr id="127" name="TextBox 83"/>
            <p:cNvSpPr txBox="1"/>
            <p:nvPr/>
          </p:nvSpPr>
          <p:spPr>
            <a:xfrm>
              <a:off x="3271744" y="942366"/>
              <a:ext cx="1223262" cy="461665"/>
            </a:xfrm>
            <a:prstGeom prst="rect">
              <a:avLst/>
            </a:prstGeom>
            <a:noFill/>
            <a:ln>
              <a:solidFill>
                <a:srgbClr val="7030A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APROPIACIÓN FRAUDULENTA POR MEDIOS ELECTRÓNICOS</a:t>
              </a:r>
            </a:p>
          </p:txBody>
        </p:sp>
        <p:sp>
          <p:nvSpPr>
            <p:cNvPr id="128" name="TextBox 83"/>
            <p:cNvSpPr txBox="1"/>
            <p:nvPr/>
          </p:nvSpPr>
          <p:spPr>
            <a:xfrm>
              <a:off x="4629942" y="954127"/>
              <a:ext cx="1107907" cy="294355"/>
            </a:xfrm>
            <a:prstGeom prst="rect">
              <a:avLst/>
            </a:prstGeom>
            <a:noFill/>
            <a:ln>
              <a:solidFill>
                <a:srgbClr val="0070C0"/>
              </a:solidFill>
            </a:ln>
          </p:spPr>
          <p:txBody>
            <a:bodyPr wrap="square" rtlCol="0">
              <a:spAutoFit/>
            </a:bodyPr>
            <a:lstStyle/>
            <a:p>
              <a:pPr algn="ctr"/>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INTERCEPTACIÓN ILEGAL DE DATOS</a:t>
              </a:r>
            </a:p>
          </p:txBody>
        </p:sp>
        <p:sp>
          <p:nvSpPr>
            <p:cNvPr id="153" name="TextBox 83"/>
            <p:cNvSpPr txBox="1"/>
            <p:nvPr/>
          </p:nvSpPr>
          <p:spPr>
            <a:xfrm>
              <a:off x="5879710" y="942366"/>
              <a:ext cx="1107907" cy="294355"/>
            </a:xfrm>
            <a:prstGeom prst="rect">
              <a:avLst/>
            </a:prstGeom>
            <a:noFill/>
            <a:ln>
              <a:solidFill>
                <a:srgbClr val="00B050"/>
              </a:solidFill>
            </a:ln>
          </p:spPr>
          <p:txBody>
            <a:bodyPr wrap="square" rtlCol="0">
              <a:spAutoFit/>
            </a:bodyPr>
            <a:lstStyle/>
            <a:p>
              <a:pPr algn="ctr"/>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INTERCEPTACIÓN ILEGAL DE DATOS</a:t>
              </a:r>
            </a:p>
          </p:txBody>
        </p:sp>
      </p:grpSp>
      <p:grpSp>
        <p:nvGrpSpPr>
          <p:cNvPr id="196" name="Grupo 195"/>
          <p:cNvGrpSpPr/>
          <p:nvPr/>
        </p:nvGrpSpPr>
        <p:grpSpPr>
          <a:xfrm>
            <a:off x="1931479" y="3538798"/>
            <a:ext cx="7575964" cy="1709900"/>
            <a:chOff x="2030937" y="3829634"/>
            <a:chExt cx="7575964" cy="1437327"/>
          </a:xfrm>
        </p:grpSpPr>
        <p:grpSp>
          <p:nvGrpSpPr>
            <p:cNvPr id="155" name="Grupo 154"/>
            <p:cNvGrpSpPr/>
            <p:nvPr/>
          </p:nvGrpSpPr>
          <p:grpSpPr>
            <a:xfrm>
              <a:off x="2030937" y="3829634"/>
              <a:ext cx="7575964" cy="518171"/>
              <a:chOff x="912813" y="3023967"/>
              <a:chExt cx="10582733" cy="822446"/>
            </a:xfrm>
          </p:grpSpPr>
          <p:cxnSp>
            <p:nvCxnSpPr>
              <p:cNvPr id="156" name="Straight Connector 11"/>
              <p:cNvCxnSpPr/>
              <p:nvPr/>
            </p:nvCxnSpPr>
            <p:spPr>
              <a:xfrm>
                <a:off x="912813" y="3450369"/>
                <a:ext cx="10582733" cy="21551"/>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157" name="Oval 15"/>
              <p:cNvSpPr/>
              <p:nvPr/>
            </p:nvSpPr>
            <p:spPr>
              <a:xfrm>
                <a:off x="1275051" y="3054325"/>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D3E50"/>
                  </a:solidFill>
                  <a:latin typeface="FontAwesome" pitchFamily="2" charset="0"/>
                </a:endParaRPr>
              </a:p>
            </p:txBody>
          </p:sp>
          <p:sp>
            <p:nvSpPr>
              <p:cNvPr id="158" name="Oval 19"/>
              <p:cNvSpPr/>
              <p:nvPr/>
            </p:nvSpPr>
            <p:spPr>
              <a:xfrm>
                <a:off x="3000796" y="3032687"/>
                <a:ext cx="792088" cy="792088"/>
              </a:xfrm>
              <a:prstGeom prst="ellipse">
                <a:avLst/>
              </a:prstGeom>
              <a:solidFill>
                <a:schemeClr val="bg1"/>
              </a:solidFill>
              <a:ln w="28575">
                <a:solidFill>
                  <a:srgbClr val="8D4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8D44AD"/>
                  </a:solidFill>
                  <a:latin typeface="FontAwesome" pitchFamily="2" charset="0"/>
                </a:endParaRPr>
              </a:p>
            </p:txBody>
          </p:sp>
          <p:sp>
            <p:nvSpPr>
              <p:cNvPr id="159" name="Oval 23"/>
              <p:cNvSpPr/>
              <p:nvPr/>
            </p:nvSpPr>
            <p:spPr>
              <a:xfrm>
                <a:off x="4961306" y="3045458"/>
                <a:ext cx="792088" cy="792088"/>
              </a:xfrm>
              <a:prstGeom prst="ellipse">
                <a:avLst/>
              </a:prstGeom>
              <a:solidFill>
                <a:schemeClr val="bg1"/>
              </a:solidFill>
              <a:ln w="28575">
                <a:solidFill>
                  <a:srgbClr val="297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97FB8"/>
                  </a:solidFill>
                  <a:latin typeface="FontAwesome" pitchFamily="2" charset="0"/>
                </a:endParaRPr>
              </a:p>
            </p:txBody>
          </p:sp>
          <p:sp>
            <p:nvSpPr>
              <p:cNvPr id="160" name="Oval 27"/>
              <p:cNvSpPr/>
              <p:nvPr/>
            </p:nvSpPr>
            <p:spPr>
              <a:xfrm>
                <a:off x="6499246" y="3054325"/>
                <a:ext cx="792088" cy="792088"/>
              </a:xfrm>
              <a:prstGeom prst="ellipse">
                <a:avLst/>
              </a:prstGeom>
              <a:solidFill>
                <a:schemeClr val="bg1"/>
              </a:solidFill>
              <a:ln w="28575">
                <a:solidFill>
                  <a:srgbClr val="27A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7AE61"/>
                  </a:solidFill>
                  <a:latin typeface="FontAwesome" pitchFamily="2" charset="0"/>
                </a:endParaRPr>
              </a:p>
            </p:txBody>
          </p:sp>
          <p:sp>
            <p:nvSpPr>
              <p:cNvPr id="161" name="Oval 31"/>
              <p:cNvSpPr/>
              <p:nvPr/>
            </p:nvSpPr>
            <p:spPr>
              <a:xfrm>
                <a:off x="8205836" y="3054325"/>
                <a:ext cx="792088" cy="792088"/>
              </a:xfrm>
              <a:prstGeom prst="ellipse">
                <a:avLst/>
              </a:prstGeom>
              <a:solidFill>
                <a:schemeClr val="bg1"/>
              </a:solidFill>
              <a:ln w="28575">
                <a:solidFill>
                  <a:srgbClr val="E84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E84C3D"/>
                  </a:solidFill>
                  <a:latin typeface="FontAwesome" pitchFamily="2" charset="0"/>
                </a:endParaRPr>
              </a:p>
            </p:txBody>
          </p:sp>
          <p:sp>
            <p:nvSpPr>
              <p:cNvPr id="162" name="Oval 35"/>
              <p:cNvSpPr/>
              <p:nvPr/>
            </p:nvSpPr>
            <p:spPr>
              <a:xfrm>
                <a:off x="10130578" y="3023967"/>
                <a:ext cx="792088" cy="792088"/>
              </a:xfrm>
              <a:prstGeom prst="ellipse">
                <a:avLst/>
              </a:prstGeom>
              <a:solidFill>
                <a:schemeClr val="bg1"/>
              </a:solidFill>
              <a:ln w="28575">
                <a:solidFill>
                  <a:srgbClr val="F39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39C11"/>
                  </a:solidFill>
                  <a:latin typeface="FontAwesome" pitchFamily="2" charset="0"/>
                </a:endParaRPr>
              </a:p>
            </p:txBody>
          </p:sp>
        </p:grpSp>
        <p:sp>
          <p:nvSpPr>
            <p:cNvPr id="163" name="Rectangle 4"/>
            <p:cNvSpPr/>
            <p:nvPr/>
          </p:nvSpPr>
          <p:spPr>
            <a:xfrm>
              <a:off x="4929171" y="3957572"/>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ART.104</a:t>
              </a:r>
              <a:endParaRPr lang="en-US" sz="1000" dirty="0">
                <a:solidFill>
                  <a:srgbClr val="002060"/>
                </a:solidFill>
              </a:endParaRPr>
            </a:p>
          </p:txBody>
        </p:sp>
        <p:sp>
          <p:nvSpPr>
            <p:cNvPr id="164" name="Rectangle 4"/>
            <p:cNvSpPr/>
            <p:nvPr/>
          </p:nvSpPr>
          <p:spPr>
            <a:xfrm>
              <a:off x="6005362" y="3988751"/>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ART.106</a:t>
              </a:r>
              <a:endParaRPr lang="en-US" sz="1000" dirty="0">
                <a:solidFill>
                  <a:srgbClr val="002060"/>
                </a:solidFill>
              </a:endParaRPr>
            </a:p>
          </p:txBody>
        </p:sp>
        <p:sp>
          <p:nvSpPr>
            <p:cNvPr id="165" name="Rectangle 4"/>
            <p:cNvSpPr/>
            <p:nvPr/>
          </p:nvSpPr>
          <p:spPr>
            <a:xfrm>
              <a:off x="7226860" y="3983390"/>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ART.172</a:t>
              </a:r>
              <a:endParaRPr lang="en-US" sz="1000" dirty="0">
                <a:solidFill>
                  <a:srgbClr val="002060"/>
                </a:solidFill>
              </a:endParaRPr>
            </a:p>
          </p:txBody>
        </p:sp>
        <p:sp>
          <p:nvSpPr>
            <p:cNvPr id="166" name="Rectangle 4"/>
            <p:cNvSpPr/>
            <p:nvPr/>
          </p:nvSpPr>
          <p:spPr>
            <a:xfrm>
              <a:off x="8636719" y="3965684"/>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ART.173</a:t>
              </a:r>
              <a:endParaRPr lang="en-US" sz="1000" dirty="0">
                <a:solidFill>
                  <a:srgbClr val="002060"/>
                </a:solidFill>
              </a:endParaRPr>
            </a:p>
          </p:txBody>
        </p:sp>
        <p:sp>
          <p:nvSpPr>
            <p:cNvPr id="167" name="Rectangle 4"/>
            <p:cNvSpPr/>
            <p:nvPr/>
          </p:nvSpPr>
          <p:spPr>
            <a:xfrm>
              <a:off x="2281376" y="3977639"/>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ART.100</a:t>
              </a:r>
              <a:endParaRPr lang="en-US" sz="1000" dirty="0">
                <a:solidFill>
                  <a:srgbClr val="002060"/>
                </a:solidFill>
              </a:endParaRPr>
            </a:p>
          </p:txBody>
        </p:sp>
        <p:sp>
          <p:nvSpPr>
            <p:cNvPr id="168" name="Rectangle 4"/>
            <p:cNvSpPr/>
            <p:nvPr/>
          </p:nvSpPr>
          <p:spPr>
            <a:xfrm>
              <a:off x="3519827" y="3983508"/>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ART.103</a:t>
              </a:r>
              <a:endParaRPr lang="en-US" sz="1000" dirty="0">
                <a:solidFill>
                  <a:srgbClr val="002060"/>
                </a:solidFill>
              </a:endParaRPr>
            </a:p>
          </p:txBody>
        </p:sp>
        <p:sp>
          <p:nvSpPr>
            <p:cNvPr id="169" name="TextBox 83"/>
            <p:cNvSpPr txBox="1"/>
            <p:nvPr/>
          </p:nvSpPr>
          <p:spPr>
            <a:xfrm>
              <a:off x="2047455" y="4439292"/>
              <a:ext cx="913839" cy="388072"/>
            </a:xfrm>
            <a:prstGeom prst="rect">
              <a:avLst/>
            </a:prstGeom>
            <a:noFill/>
            <a:ln>
              <a:solidFill>
                <a:srgbClr val="00206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EXPLOTACIÓN SEXUAL DE PERSONAS</a:t>
              </a:r>
            </a:p>
          </p:txBody>
        </p:sp>
        <p:sp>
          <p:nvSpPr>
            <p:cNvPr id="170" name="TextBox 83"/>
            <p:cNvSpPr txBox="1"/>
            <p:nvPr/>
          </p:nvSpPr>
          <p:spPr>
            <a:xfrm>
              <a:off x="3197926" y="4435964"/>
              <a:ext cx="1251126" cy="461665"/>
            </a:xfrm>
            <a:prstGeom prst="rect">
              <a:avLst/>
            </a:prstGeom>
            <a:noFill/>
            <a:ln>
              <a:solidFill>
                <a:srgbClr val="7030A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PORNOGRAFÍA CON UTILIZACIÓN DE NIÑAS, NIÑOS O ADOLESCENTES</a:t>
              </a:r>
            </a:p>
          </p:txBody>
        </p:sp>
        <p:sp>
          <p:nvSpPr>
            <p:cNvPr id="171" name="TextBox 83"/>
            <p:cNvSpPr txBox="1"/>
            <p:nvPr/>
          </p:nvSpPr>
          <p:spPr>
            <a:xfrm>
              <a:off x="4577008" y="4421564"/>
              <a:ext cx="1255177" cy="584775"/>
            </a:xfrm>
            <a:prstGeom prst="rect">
              <a:avLst/>
            </a:prstGeom>
            <a:noFill/>
            <a:ln>
              <a:solidFill>
                <a:srgbClr val="0070C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COMERCIALIZACIÓN DE PORNOGRAFÍA CON UTILIZACIÓN DE NIÑOS, NIÑAS O ADOLESCENTES</a:t>
              </a:r>
            </a:p>
          </p:txBody>
        </p:sp>
        <p:sp>
          <p:nvSpPr>
            <p:cNvPr id="172" name="TextBox 83"/>
            <p:cNvSpPr txBox="1"/>
            <p:nvPr/>
          </p:nvSpPr>
          <p:spPr>
            <a:xfrm>
              <a:off x="6043408" y="4426294"/>
              <a:ext cx="617956" cy="284586"/>
            </a:xfrm>
            <a:prstGeom prst="rect">
              <a:avLst/>
            </a:prstGeom>
            <a:noFill/>
            <a:ln>
              <a:solidFill>
                <a:srgbClr val="00B05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ACOSO SEXUAL</a:t>
              </a:r>
            </a:p>
          </p:txBody>
        </p:sp>
        <p:sp>
          <p:nvSpPr>
            <p:cNvPr id="173" name="TextBox 83"/>
            <p:cNvSpPr txBox="1"/>
            <p:nvPr/>
          </p:nvSpPr>
          <p:spPr>
            <a:xfrm>
              <a:off x="6811253" y="4435964"/>
              <a:ext cx="1414453" cy="584775"/>
            </a:xfrm>
            <a:prstGeom prst="rect">
              <a:avLst/>
            </a:prstGeom>
            <a:noFill/>
            <a:ln>
              <a:solidFill>
                <a:srgbClr val="C00000"/>
              </a:solidFill>
            </a:ln>
          </p:spPr>
          <p:txBody>
            <a:bodyPr wrap="square" rtlCol="0">
              <a:spAutoFit/>
            </a:bodyPr>
            <a:lstStyle/>
            <a:p>
              <a:pPr algn="just"/>
              <a:r>
                <a:rPr lang="es-E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UTILIZACIÓN DE PERSONAS PARA EXHIBICIÓN PUBLICAS CON FINES DE NATURALEZA SEXUAL</a:t>
              </a:r>
              <a:endPar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TextBox 83"/>
            <p:cNvSpPr txBox="1"/>
            <p:nvPr/>
          </p:nvSpPr>
          <p:spPr>
            <a:xfrm>
              <a:off x="8405360" y="4435964"/>
              <a:ext cx="1015816" cy="830997"/>
            </a:xfrm>
            <a:prstGeom prst="rect">
              <a:avLst/>
            </a:prstGeom>
            <a:noFill/>
            <a:ln>
              <a:solidFill>
                <a:srgbClr val="FFC000"/>
              </a:solidFill>
            </a:ln>
          </p:spPr>
          <p:txBody>
            <a:bodyPr wrap="square" rtlCol="0">
              <a:spAutoFit/>
            </a:bodyPr>
            <a:lstStyle/>
            <a:p>
              <a:pPr algn="just"/>
              <a:r>
                <a:rPr lang="es-E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CONTACTO CON FINALIDAD SEXUAL CON MENORES DE DIECIOCHO AÑOS POR MEDIOS ELECTRÓNICOS.</a:t>
              </a:r>
              <a:endPar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7" name="Grupo 196"/>
          <p:cNvGrpSpPr/>
          <p:nvPr/>
        </p:nvGrpSpPr>
        <p:grpSpPr>
          <a:xfrm>
            <a:off x="1819965" y="4847843"/>
            <a:ext cx="3133035" cy="1363384"/>
            <a:chOff x="1693693" y="4783775"/>
            <a:chExt cx="3133035" cy="1194467"/>
          </a:xfrm>
        </p:grpSpPr>
        <p:grpSp>
          <p:nvGrpSpPr>
            <p:cNvPr id="175" name="Grupo 174"/>
            <p:cNvGrpSpPr/>
            <p:nvPr/>
          </p:nvGrpSpPr>
          <p:grpSpPr>
            <a:xfrm>
              <a:off x="1751514" y="4783775"/>
              <a:ext cx="3075214" cy="537438"/>
              <a:chOff x="3085968" y="1015497"/>
              <a:chExt cx="4128409" cy="827571"/>
            </a:xfrm>
          </p:grpSpPr>
          <p:cxnSp>
            <p:nvCxnSpPr>
              <p:cNvPr id="176" name="Straight Connector 11"/>
              <p:cNvCxnSpPr/>
              <p:nvPr/>
            </p:nvCxnSpPr>
            <p:spPr>
              <a:xfrm>
                <a:off x="3085968" y="1411540"/>
                <a:ext cx="4128409" cy="35483"/>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177" name="Oval 15"/>
              <p:cNvSpPr/>
              <p:nvPr/>
            </p:nvSpPr>
            <p:spPr>
              <a:xfrm>
                <a:off x="3552631" y="1015497"/>
                <a:ext cx="792088" cy="792088"/>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D3E50"/>
                  </a:solidFill>
                  <a:latin typeface="FontAwesome" pitchFamily="2" charset="0"/>
                </a:endParaRPr>
              </a:p>
            </p:txBody>
          </p:sp>
          <p:sp>
            <p:nvSpPr>
              <p:cNvPr id="178" name="Oval 19"/>
              <p:cNvSpPr/>
              <p:nvPr/>
            </p:nvSpPr>
            <p:spPr>
              <a:xfrm>
                <a:off x="5422067" y="1050980"/>
                <a:ext cx="792089" cy="792088"/>
              </a:xfrm>
              <a:prstGeom prst="ellipse">
                <a:avLst/>
              </a:prstGeom>
              <a:solidFill>
                <a:schemeClr val="bg1"/>
              </a:solidFill>
              <a:ln w="28575">
                <a:solidFill>
                  <a:srgbClr val="8D4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8D44AD"/>
                  </a:solidFill>
                  <a:latin typeface="FontAwesome" pitchFamily="2" charset="0"/>
                </a:endParaRPr>
              </a:p>
            </p:txBody>
          </p:sp>
        </p:grpSp>
        <p:sp>
          <p:nvSpPr>
            <p:cNvPr id="182" name="Rectangle 4"/>
            <p:cNvSpPr/>
            <p:nvPr/>
          </p:nvSpPr>
          <p:spPr>
            <a:xfrm>
              <a:off x="2071399" y="4917861"/>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ART.174</a:t>
              </a:r>
              <a:endParaRPr lang="en-US" sz="1000" dirty="0">
                <a:solidFill>
                  <a:srgbClr val="002060"/>
                </a:solidFill>
              </a:endParaRPr>
            </a:p>
          </p:txBody>
        </p:sp>
        <p:sp>
          <p:nvSpPr>
            <p:cNvPr id="184" name="TextBox 83"/>
            <p:cNvSpPr txBox="1"/>
            <p:nvPr/>
          </p:nvSpPr>
          <p:spPr>
            <a:xfrm>
              <a:off x="1693693" y="5393467"/>
              <a:ext cx="1411376" cy="584775"/>
            </a:xfrm>
            <a:prstGeom prst="rect">
              <a:avLst/>
            </a:prstGeom>
            <a:noFill/>
            <a:ln>
              <a:solidFill>
                <a:srgbClr val="002060"/>
              </a:solidFill>
            </a:ln>
          </p:spPr>
          <p:txBody>
            <a:bodyPr wrap="square" rtlCol="0">
              <a:spAutoFit/>
            </a:bodyPr>
            <a:lstStyle/>
            <a:p>
              <a:pPr algn="just"/>
              <a:r>
                <a:rPr lang="es-ES"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OFERTA DE SERVICIOS SEXUALES CON MENORES DE DIECIOCHO AÑOS POR MEDIOS ELECTRÓNICOS.</a:t>
              </a:r>
              <a:endPar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Rectangle 4"/>
            <p:cNvSpPr/>
            <p:nvPr/>
          </p:nvSpPr>
          <p:spPr>
            <a:xfrm>
              <a:off x="3465735" y="4940904"/>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ART.178</a:t>
              </a:r>
              <a:endParaRPr lang="en-US" sz="1000" dirty="0">
                <a:solidFill>
                  <a:srgbClr val="002060"/>
                </a:solidFill>
              </a:endParaRPr>
            </a:p>
          </p:txBody>
        </p:sp>
        <p:sp>
          <p:nvSpPr>
            <p:cNvPr id="186" name="TextBox 83"/>
            <p:cNvSpPr txBox="1"/>
            <p:nvPr/>
          </p:nvSpPr>
          <p:spPr>
            <a:xfrm>
              <a:off x="3358473" y="5409495"/>
              <a:ext cx="856380" cy="338554"/>
            </a:xfrm>
            <a:prstGeom prst="rect">
              <a:avLst/>
            </a:prstGeom>
            <a:noFill/>
            <a:ln>
              <a:solidFill>
                <a:srgbClr val="7030A0"/>
              </a:solidFill>
            </a:ln>
          </p:spPr>
          <p:txBody>
            <a:bodyPr wrap="square" rtlCol="0">
              <a:spAutoFit/>
            </a:bodyPr>
            <a:lstStyle/>
            <a:p>
              <a:pPr algn="ctr"/>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VIOLACIÓN A LA INTIMIDAD</a:t>
              </a:r>
            </a:p>
          </p:txBody>
        </p:sp>
      </p:grpSp>
      <p:grpSp>
        <p:nvGrpSpPr>
          <p:cNvPr id="195" name="Grupo 194"/>
          <p:cNvGrpSpPr/>
          <p:nvPr/>
        </p:nvGrpSpPr>
        <p:grpSpPr>
          <a:xfrm>
            <a:off x="1819966" y="1926263"/>
            <a:ext cx="7830920" cy="1579142"/>
            <a:chOff x="1916095" y="2020080"/>
            <a:chExt cx="7830920" cy="1294607"/>
          </a:xfrm>
        </p:grpSpPr>
        <p:sp>
          <p:nvSpPr>
            <p:cNvPr id="129" name="TextBox 83"/>
            <p:cNvSpPr txBox="1"/>
            <p:nvPr/>
          </p:nvSpPr>
          <p:spPr>
            <a:xfrm>
              <a:off x="4190933" y="2619353"/>
              <a:ext cx="937544" cy="338554"/>
            </a:xfrm>
            <a:prstGeom prst="rect">
              <a:avLst/>
            </a:prstGeom>
            <a:noFill/>
            <a:ln>
              <a:solidFill>
                <a:srgbClr val="0070C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INTERCEPTACIÓN ILEGAL DE DATOS</a:t>
              </a:r>
            </a:p>
          </p:txBody>
        </p:sp>
        <p:grpSp>
          <p:nvGrpSpPr>
            <p:cNvPr id="154" name="Grupo 153"/>
            <p:cNvGrpSpPr/>
            <p:nvPr/>
          </p:nvGrpSpPr>
          <p:grpSpPr>
            <a:xfrm>
              <a:off x="1982804" y="2020080"/>
              <a:ext cx="7620768" cy="535571"/>
              <a:chOff x="2261937" y="2318460"/>
              <a:chExt cx="7620768" cy="535571"/>
            </a:xfrm>
          </p:grpSpPr>
          <p:cxnSp>
            <p:nvCxnSpPr>
              <p:cNvPr id="131" name="Straight Connector 11"/>
              <p:cNvCxnSpPr/>
              <p:nvPr/>
            </p:nvCxnSpPr>
            <p:spPr>
              <a:xfrm>
                <a:off x="2261937" y="2594947"/>
                <a:ext cx="7620768" cy="10729"/>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132" name="Oval 15"/>
              <p:cNvSpPr/>
              <p:nvPr/>
            </p:nvSpPr>
            <p:spPr>
              <a:xfrm>
                <a:off x="2577459" y="2339262"/>
                <a:ext cx="551388" cy="511370"/>
              </a:xfrm>
              <a:prstGeom prst="ellipse">
                <a:avLst/>
              </a:prstGeom>
              <a:solidFill>
                <a:schemeClr val="bg1"/>
              </a:solidFill>
              <a:ln w="28575">
                <a:solidFill>
                  <a:srgbClr val="2D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D3E50"/>
                  </a:solidFill>
                  <a:latin typeface="FontAwesome" pitchFamily="2" charset="0"/>
                </a:endParaRPr>
              </a:p>
            </p:txBody>
          </p:sp>
          <p:sp>
            <p:nvSpPr>
              <p:cNvPr id="133" name="Oval 19"/>
              <p:cNvSpPr/>
              <p:nvPr/>
            </p:nvSpPr>
            <p:spPr>
              <a:xfrm>
                <a:off x="3577497" y="2318460"/>
                <a:ext cx="551388" cy="511370"/>
              </a:xfrm>
              <a:prstGeom prst="ellipse">
                <a:avLst/>
              </a:prstGeom>
              <a:solidFill>
                <a:schemeClr val="bg1"/>
              </a:solidFill>
              <a:ln w="28575">
                <a:solidFill>
                  <a:srgbClr val="8D44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8D44AD"/>
                  </a:solidFill>
                  <a:latin typeface="FontAwesome" pitchFamily="2" charset="0"/>
                </a:endParaRPr>
              </a:p>
            </p:txBody>
          </p:sp>
          <p:sp>
            <p:nvSpPr>
              <p:cNvPr id="134" name="Oval 23"/>
              <p:cNvSpPr/>
              <p:nvPr/>
            </p:nvSpPr>
            <p:spPr>
              <a:xfrm>
                <a:off x="4670141" y="2334706"/>
                <a:ext cx="551388" cy="511370"/>
              </a:xfrm>
              <a:prstGeom prst="ellipse">
                <a:avLst/>
              </a:prstGeom>
              <a:solidFill>
                <a:schemeClr val="bg1"/>
              </a:solidFill>
              <a:ln w="28575">
                <a:solidFill>
                  <a:srgbClr val="297F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97FB8"/>
                  </a:solidFill>
                  <a:latin typeface="FontAwesome" pitchFamily="2" charset="0"/>
                </a:endParaRPr>
              </a:p>
            </p:txBody>
          </p:sp>
          <p:sp>
            <p:nvSpPr>
              <p:cNvPr id="135" name="Oval 27"/>
              <p:cNvSpPr/>
              <p:nvPr/>
            </p:nvSpPr>
            <p:spPr>
              <a:xfrm>
                <a:off x="5663709" y="2342661"/>
                <a:ext cx="551388" cy="511370"/>
              </a:xfrm>
              <a:prstGeom prst="ellipse">
                <a:avLst/>
              </a:prstGeom>
              <a:solidFill>
                <a:schemeClr val="bg1"/>
              </a:solidFill>
              <a:ln w="28575">
                <a:solidFill>
                  <a:srgbClr val="27A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7AE61"/>
                  </a:solidFill>
                  <a:latin typeface="FontAwesome" pitchFamily="2" charset="0"/>
                </a:endParaRPr>
              </a:p>
            </p:txBody>
          </p:sp>
          <p:sp>
            <p:nvSpPr>
              <p:cNvPr id="136" name="Oval 31"/>
              <p:cNvSpPr/>
              <p:nvPr/>
            </p:nvSpPr>
            <p:spPr>
              <a:xfrm>
                <a:off x="6806064" y="2318460"/>
                <a:ext cx="561987" cy="511370"/>
              </a:xfrm>
              <a:prstGeom prst="ellipse">
                <a:avLst/>
              </a:prstGeom>
              <a:solidFill>
                <a:schemeClr val="bg1"/>
              </a:solidFill>
              <a:ln w="28575">
                <a:solidFill>
                  <a:srgbClr val="E84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E84C3D"/>
                  </a:solidFill>
                  <a:latin typeface="FontAwesome" pitchFamily="2" charset="0"/>
                </a:endParaRPr>
              </a:p>
            </p:txBody>
          </p:sp>
          <p:sp>
            <p:nvSpPr>
              <p:cNvPr id="137" name="Oval 35"/>
              <p:cNvSpPr/>
              <p:nvPr/>
            </p:nvSpPr>
            <p:spPr>
              <a:xfrm>
                <a:off x="7990666" y="2334706"/>
                <a:ext cx="551388" cy="511370"/>
              </a:xfrm>
              <a:prstGeom prst="ellipse">
                <a:avLst/>
              </a:prstGeom>
              <a:solidFill>
                <a:schemeClr val="bg1"/>
              </a:solidFill>
              <a:ln w="28575">
                <a:solidFill>
                  <a:srgbClr val="F39C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39C11"/>
                  </a:solidFill>
                  <a:latin typeface="FontAwesome" pitchFamily="2" charset="0"/>
                </a:endParaRPr>
              </a:p>
            </p:txBody>
          </p:sp>
          <p:sp>
            <p:nvSpPr>
              <p:cNvPr id="145" name="Oval 15"/>
              <p:cNvSpPr/>
              <p:nvPr/>
            </p:nvSpPr>
            <p:spPr>
              <a:xfrm>
                <a:off x="9040726" y="2342661"/>
                <a:ext cx="611886" cy="511370"/>
              </a:xfrm>
              <a:prstGeom prst="ellipse">
                <a:avLst/>
              </a:prstGeom>
              <a:solidFill>
                <a:schemeClr val="bg1"/>
              </a:solidFill>
              <a:ln w="28575">
                <a:solidFill>
                  <a:srgbClr val="E66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2D3E50"/>
                  </a:solidFill>
                  <a:latin typeface="FontAwesome" pitchFamily="2" charset="0"/>
                </a:endParaRPr>
              </a:p>
            </p:txBody>
          </p:sp>
        </p:grpSp>
        <p:sp>
          <p:nvSpPr>
            <p:cNvPr id="147" name="TextBox 83"/>
            <p:cNvSpPr txBox="1"/>
            <p:nvPr/>
          </p:nvSpPr>
          <p:spPr>
            <a:xfrm>
              <a:off x="1916095" y="2620640"/>
              <a:ext cx="1056334" cy="176625"/>
            </a:xfrm>
            <a:prstGeom prst="rect">
              <a:avLst/>
            </a:prstGeom>
            <a:noFill/>
            <a:ln>
              <a:solidFill>
                <a:srgbClr val="00206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HOSTIGAMIENTO</a:t>
              </a:r>
            </a:p>
          </p:txBody>
        </p:sp>
        <p:sp>
          <p:nvSpPr>
            <p:cNvPr id="148" name="TextBox 83"/>
            <p:cNvSpPr txBox="1"/>
            <p:nvPr/>
          </p:nvSpPr>
          <p:spPr>
            <a:xfrm>
              <a:off x="3072572" y="2606801"/>
              <a:ext cx="992976" cy="707886"/>
            </a:xfrm>
            <a:prstGeom prst="rect">
              <a:avLst/>
            </a:prstGeom>
            <a:noFill/>
            <a:ln>
              <a:solidFill>
                <a:srgbClr val="7030A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DISTRIBUCIÓN DE MATERIAL PORNOGRÁFICO A NIÑAS, NIÑOS Y ADOLESCENTES</a:t>
              </a:r>
              <a:r>
                <a:rPr lang="es-EC" sz="800" dirty="0"/>
                <a:t>.</a:t>
              </a:r>
              <a:endPar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TextBox 83"/>
            <p:cNvSpPr txBox="1"/>
            <p:nvPr/>
          </p:nvSpPr>
          <p:spPr>
            <a:xfrm>
              <a:off x="5193324" y="2619353"/>
              <a:ext cx="967983" cy="479408"/>
            </a:xfrm>
            <a:prstGeom prst="rect">
              <a:avLst/>
            </a:prstGeom>
            <a:noFill/>
            <a:ln>
              <a:solidFill>
                <a:srgbClr val="00B05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ATAQUE A LA INTEGRIDAD DE SISTEMAS INFORMÁTICOS</a:t>
              </a:r>
            </a:p>
          </p:txBody>
        </p:sp>
        <p:sp>
          <p:nvSpPr>
            <p:cNvPr id="150" name="TextBox 83"/>
            <p:cNvSpPr txBox="1"/>
            <p:nvPr/>
          </p:nvSpPr>
          <p:spPr>
            <a:xfrm>
              <a:off x="6216583" y="2600798"/>
              <a:ext cx="1315211" cy="580337"/>
            </a:xfrm>
            <a:prstGeom prst="rect">
              <a:avLst/>
            </a:prstGeom>
            <a:noFill/>
            <a:ln>
              <a:solidFill>
                <a:srgbClr val="C0000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ACCESO NO CONSENTIDO A UN SISTEMA INFORMÁTICO TELEMÁTICO O DE TELECOMUNICACIONES </a:t>
              </a:r>
            </a:p>
          </p:txBody>
        </p:sp>
        <p:sp>
          <p:nvSpPr>
            <p:cNvPr id="151" name="TextBox 83"/>
            <p:cNvSpPr txBox="1"/>
            <p:nvPr/>
          </p:nvSpPr>
          <p:spPr>
            <a:xfrm>
              <a:off x="7614924" y="2607883"/>
              <a:ext cx="900074" cy="338554"/>
            </a:xfrm>
            <a:prstGeom prst="rect">
              <a:avLst/>
            </a:prstGeom>
            <a:noFill/>
            <a:ln>
              <a:solidFill>
                <a:srgbClr val="FFC000"/>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FALSIFICACIÓN INFORMÁTICA</a:t>
              </a:r>
            </a:p>
          </p:txBody>
        </p:sp>
        <p:sp>
          <p:nvSpPr>
            <p:cNvPr id="152" name="TextBox 83"/>
            <p:cNvSpPr txBox="1"/>
            <p:nvPr/>
          </p:nvSpPr>
          <p:spPr>
            <a:xfrm>
              <a:off x="8573192" y="2618908"/>
              <a:ext cx="1173823" cy="584775"/>
            </a:xfrm>
            <a:prstGeom prst="rect">
              <a:avLst/>
            </a:prstGeom>
            <a:noFill/>
            <a:ln>
              <a:solidFill>
                <a:srgbClr val="E66B39"/>
              </a:solidFill>
            </a:ln>
          </p:spPr>
          <p:txBody>
            <a:bodyPr wrap="square" rtlCol="0">
              <a:spAutoFit/>
            </a:bodyPr>
            <a:lstStyle/>
            <a:p>
              <a:pPr algn="just"/>
              <a:r>
                <a:rPr lang="es-EC" sz="800" dirty="0">
                  <a:solidFill>
                    <a:schemeClr val="tx1"/>
                  </a:solidFill>
                  <a:latin typeface="Open Sans" panose="020B0606030504020204" pitchFamily="34" charset="0"/>
                  <a:ea typeface="Open Sans" panose="020B0606030504020204" pitchFamily="34" charset="0"/>
                  <a:cs typeface="Open Sans" panose="020B0606030504020204" pitchFamily="34" charset="0"/>
                </a:rPr>
                <a:t>INTERCEPTACIÓN DE LAS COMUNICACIONES EN COOPERACIÓN INTERNACIONAL</a:t>
              </a:r>
            </a:p>
          </p:txBody>
        </p:sp>
        <p:sp>
          <p:nvSpPr>
            <p:cNvPr id="188" name="Rectangle 4"/>
            <p:cNvSpPr/>
            <p:nvPr/>
          </p:nvSpPr>
          <p:spPr>
            <a:xfrm>
              <a:off x="2214689" y="2173456"/>
              <a:ext cx="68800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ART.154.2</a:t>
              </a:r>
              <a:endParaRPr lang="en-US" sz="1000" dirty="0">
                <a:solidFill>
                  <a:srgbClr val="002060"/>
                </a:solidFill>
              </a:endParaRPr>
            </a:p>
          </p:txBody>
        </p:sp>
        <p:sp>
          <p:nvSpPr>
            <p:cNvPr id="189" name="Rectangle 4"/>
            <p:cNvSpPr/>
            <p:nvPr/>
          </p:nvSpPr>
          <p:spPr>
            <a:xfrm>
              <a:off x="4379098" y="2162498"/>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ART.230</a:t>
              </a:r>
              <a:endParaRPr lang="en-US" sz="1000" dirty="0">
                <a:solidFill>
                  <a:srgbClr val="002060"/>
                </a:solidFill>
              </a:endParaRPr>
            </a:p>
          </p:txBody>
        </p:sp>
        <p:sp>
          <p:nvSpPr>
            <p:cNvPr id="190" name="Rectangle 4"/>
            <p:cNvSpPr/>
            <p:nvPr/>
          </p:nvSpPr>
          <p:spPr>
            <a:xfrm>
              <a:off x="5359365" y="2176855"/>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ART.232</a:t>
              </a:r>
              <a:endParaRPr lang="en-US" sz="1000" dirty="0">
                <a:solidFill>
                  <a:srgbClr val="002060"/>
                </a:solidFill>
              </a:endParaRPr>
            </a:p>
          </p:txBody>
        </p:sp>
        <p:sp>
          <p:nvSpPr>
            <p:cNvPr id="191" name="Rectangle 4"/>
            <p:cNvSpPr/>
            <p:nvPr/>
          </p:nvSpPr>
          <p:spPr>
            <a:xfrm>
              <a:off x="6504181" y="2162498"/>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ART.234</a:t>
              </a:r>
              <a:endParaRPr lang="en-US" sz="1000" dirty="0">
                <a:solidFill>
                  <a:srgbClr val="002060"/>
                </a:solidFill>
              </a:endParaRPr>
            </a:p>
          </p:txBody>
        </p:sp>
        <p:sp>
          <p:nvSpPr>
            <p:cNvPr id="192" name="Rectangle 4"/>
            <p:cNvSpPr/>
            <p:nvPr/>
          </p:nvSpPr>
          <p:spPr>
            <a:xfrm>
              <a:off x="7655655" y="2165864"/>
              <a:ext cx="68800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ART.234.1</a:t>
              </a:r>
              <a:endParaRPr lang="en-US" sz="1000" dirty="0">
                <a:solidFill>
                  <a:srgbClr val="002060"/>
                </a:solidFill>
              </a:endParaRPr>
            </a:p>
          </p:txBody>
        </p:sp>
        <p:sp>
          <p:nvSpPr>
            <p:cNvPr id="193" name="Rectangle 4"/>
            <p:cNvSpPr/>
            <p:nvPr/>
          </p:nvSpPr>
          <p:spPr>
            <a:xfrm>
              <a:off x="8735830" y="2165864"/>
              <a:ext cx="68800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ART.477.1</a:t>
              </a:r>
              <a:endParaRPr lang="en-US" sz="1000" dirty="0">
                <a:solidFill>
                  <a:srgbClr val="002060"/>
                </a:solidFill>
              </a:endParaRPr>
            </a:p>
          </p:txBody>
        </p:sp>
        <p:sp>
          <p:nvSpPr>
            <p:cNvPr id="194" name="Rectangle 4"/>
            <p:cNvSpPr/>
            <p:nvPr/>
          </p:nvSpPr>
          <p:spPr>
            <a:xfrm>
              <a:off x="3249888" y="2152307"/>
              <a:ext cx="591829" cy="246221"/>
            </a:xfrm>
            <a:prstGeom prst="rect">
              <a:avLst/>
            </a:prstGeom>
          </p:spPr>
          <p:txBody>
            <a:bodyPr wrap="none" anchor="ctr">
              <a:spAutoFit/>
            </a:bodyPr>
            <a:lstStyle/>
            <a:p>
              <a:pPr lvl="0" algn="ctr"/>
              <a:r>
                <a:rPr lang="en-US" sz="10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ART.168</a:t>
              </a:r>
              <a:endParaRPr lang="en-US" sz="1000" dirty="0">
                <a:solidFill>
                  <a:srgbClr val="002060"/>
                </a:solidFill>
              </a:endParaRPr>
            </a:p>
          </p:txBody>
        </p:sp>
      </p:grpSp>
      <p:sp>
        <p:nvSpPr>
          <p:cNvPr id="75" name="CuadroTexto 74"/>
          <p:cNvSpPr txBox="1"/>
          <p:nvPr/>
        </p:nvSpPr>
        <p:spPr>
          <a:xfrm>
            <a:off x="1613127" y="115099"/>
            <a:ext cx="6433171"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500" b="1" i="1" u="none" strike="noStrike" kern="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sym typeface="Arial"/>
              </a:rPr>
              <a:t>DELITOS QUE INVESTIGA LA </a:t>
            </a:r>
            <a:r>
              <a:rPr kumimoji="0" lang="es-ES" sz="2500" b="1" i="1" u="none" strike="noStrike" kern="0" cap="none" spc="0" normalizeH="0" baseline="0" noProof="0" dirty="0" err="1">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sym typeface="Arial"/>
              </a:rPr>
              <a:t>CIBERPOL</a:t>
            </a:r>
            <a:endParaRPr kumimoji="0" lang="es-EC" sz="25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sym typeface="Arial"/>
            </a:endParaRPr>
          </a:p>
        </p:txBody>
      </p:sp>
    </p:spTree>
    <p:extLst>
      <p:ext uri="{BB962C8B-B14F-4D97-AF65-F5344CB8AC3E}">
        <p14:creationId xmlns:p14="http://schemas.microsoft.com/office/powerpoint/2010/main" val="9955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726382" y="59010"/>
            <a:ext cx="683526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ESTADÍSTICAS DE LA CIBERPOL </a:t>
            </a:r>
            <a:endParaRPr kumimoji="0" lang="es-EC" sz="32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3" name="Gráfico 2"/>
          <p:cNvGraphicFramePr>
            <a:graphicFrameLocks/>
          </p:cNvGraphicFramePr>
          <p:nvPr>
            <p:extLst>
              <p:ext uri="{D42A27DB-BD31-4B8C-83A1-F6EECF244321}">
                <p14:modId xmlns:p14="http://schemas.microsoft.com/office/powerpoint/2010/main" val="1662826883"/>
              </p:ext>
            </p:extLst>
          </p:nvPr>
        </p:nvGraphicFramePr>
        <p:xfrm>
          <a:off x="451575" y="787447"/>
          <a:ext cx="4717984" cy="1768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p:cNvGraphicFramePr>
            <a:graphicFrameLocks/>
          </p:cNvGraphicFramePr>
          <p:nvPr>
            <p:extLst>
              <p:ext uri="{D42A27DB-BD31-4B8C-83A1-F6EECF244321}">
                <p14:modId xmlns:p14="http://schemas.microsoft.com/office/powerpoint/2010/main" val="145288763"/>
              </p:ext>
            </p:extLst>
          </p:nvPr>
        </p:nvGraphicFramePr>
        <p:xfrm>
          <a:off x="5169559" y="908676"/>
          <a:ext cx="3986463" cy="16477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p:cNvGraphicFramePr>
            <a:graphicFrameLocks/>
          </p:cNvGraphicFramePr>
          <p:nvPr>
            <p:extLst>
              <p:ext uri="{D42A27DB-BD31-4B8C-83A1-F6EECF244321}">
                <p14:modId xmlns:p14="http://schemas.microsoft.com/office/powerpoint/2010/main" val="2209804745"/>
              </p:ext>
            </p:extLst>
          </p:nvPr>
        </p:nvGraphicFramePr>
        <p:xfrm>
          <a:off x="11652" y="2728990"/>
          <a:ext cx="9644514" cy="3498556"/>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a:extLst>
              <a:ext uri="{FF2B5EF4-FFF2-40B4-BE49-F238E27FC236}">
                <a16:creationId xmlns:a16="http://schemas.microsoft.com/office/drawing/2014/main" id="{CDD2CCC2-F38E-4292-A61F-0AB72901303B}"/>
              </a:ext>
            </a:extLst>
          </p:cNvPr>
          <p:cNvSpPr txBox="1"/>
          <p:nvPr/>
        </p:nvSpPr>
        <p:spPr>
          <a:xfrm>
            <a:off x="11652" y="5954966"/>
            <a:ext cx="3851744" cy="215444"/>
          </a:xfrm>
          <a:prstGeom prst="rect">
            <a:avLst/>
          </a:prstGeom>
          <a:noFill/>
        </p:spPr>
        <p:txBody>
          <a:bodyPr wrap="square" rtlCol="0">
            <a:spAutoFit/>
          </a:bodyPr>
          <a:lstStyle/>
          <a:p>
            <a:r>
              <a:rPr lang="es-EC" sz="800" b="1" dirty="0"/>
              <a:t>Fuente: DAI-CIBERPOL /Corte:</a:t>
            </a:r>
            <a:r>
              <a:rPr lang="es-EC" sz="800" dirty="0"/>
              <a:t> 05 de febrero de 2022</a:t>
            </a:r>
            <a:endParaRPr lang="en-US" sz="800" dirty="0"/>
          </a:p>
        </p:txBody>
      </p:sp>
      <p:sp>
        <p:nvSpPr>
          <p:cNvPr id="7" name="CuadroTexto 6"/>
          <p:cNvSpPr txBox="1"/>
          <p:nvPr/>
        </p:nvSpPr>
        <p:spPr>
          <a:xfrm>
            <a:off x="7890507" y="775111"/>
            <a:ext cx="697627" cy="646331"/>
          </a:xfrm>
          <a:prstGeom prst="rect">
            <a:avLst/>
          </a:prstGeom>
          <a:noFill/>
        </p:spPr>
        <p:txBody>
          <a:bodyPr wrap="none" rtlCol="0">
            <a:spAutoFit/>
          </a:bodyPr>
          <a:lstStyle/>
          <a:p>
            <a:r>
              <a:rPr lang="es-ES" sz="3600" b="1" dirty="0">
                <a:solidFill>
                  <a:srgbClr val="002060"/>
                </a:solidFill>
              </a:rPr>
              <a:t>31</a:t>
            </a:r>
            <a:endParaRPr lang="es-EC" sz="3600" b="1" dirty="0">
              <a:solidFill>
                <a:srgbClr val="002060"/>
              </a:solidFill>
            </a:endParaRPr>
          </a:p>
        </p:txBody>
      </p:sp>
    </p:spTree>
    <p:extLst>
      <p:ext uri="{BB962C8B-B14F-4D97-AF65-F5344CB8AC3E}">
        <p14:creationId xmlns:p14="http://schemas.microsoft.com/office/powerpoint/2010/main" val="254185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520951" y="776748"/>
            <a:ext cx="7321297" cy="1737257"/>
          </a:xfrm>
          <a:prstGeom prst="rect">
            <a:avLst/>
          </a:prstGeom>
        </p:spPr>
      </p:pic>
      <p:sp>
        <p:nvSpPr>
          <p:cNvPr id="3" name="CuadroTexto 2"/>
          <p:cNvSpPr txBox="1"/>
          <p:nvPr/>
        </p:nvSpPr>
        <p:spPr>
          <a:xfrm>
            <a:off x="1177699" y="2545901"/>
            <a:ext cx="4997070" cy="32316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s-ES" sz="1800" i="1" dirty="0">
                <a:solidFill>
                  <a:srgbClr val="002060"/>
                </a:solidFill>
                <a:latin typeface="Arial" panose="020B0604020202020204" pitchFamily="34" charset="0"/>
                <a:ea typeface="MS PGothic" panose="020B0600070205080204" pitchFamily="34" charset="-128"/>
                <a:cs typeface="Arial" panose="020B0604020202020204" pitchFamily="34" charset="0"/>
              </a:rPr>
              <a:t>Ing. Héctor Gonzalo García </a:t>
            </a:r>
            <a:r>
              <a:rPr lang="es-ES" sz="1800" i="1" dirty="0" err="1">
                <a:solidFill>
                  <a:srgbClr val="002060"/>
                </a:solidFill>
                <a:latin typeface="Arial" panose="020B0604020202020204" pitchFamily="34" charset="0"/>
                <a:ea typeface="MS PGothic" panose="020B0600070205080204" pitchFamily="34" charset="-128"/>
                <a:cs typeface="Arial" panose="020B0604020202020204" pitchFamily="34" charset="0"/>
              </a:rPr>
              <a:t>Cataña</a:t>
            </a:r>
            <a:endParaRPr lang="es-ES" sz="1800" i="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1" u="none" strike="noStrike" kern="0" cap="none" spc="0" normalizeH="0" baseline="0" noProof="0" dirty="0">
                <a:ln>
                  <a:noFill/>
                </a:ln>
                <a:solidFill>
                  <a:srgbClr val="002060"/>
                </a:solidFill>
                <a:uLnTx/>
                <a:uFillTx/>
                <a:latin typeface="Arial" panose="020B0604020202020204" pitchFamily="34" charset="0"/>
                <a:ea typeface="MS PGothic" panose="020B0600070205080204" pitchFamily="34" charset="-128"/>
                <a:cs typeface="Arial" panose="020B0604020202020204" pitchFamily="34" charset="0"/>
                <a:sym typeface="Arial"/>
              </a:rPr>
              <a:t>Teniente</a:t>
            </a:r>
            <a:r>
              <a:rPr kumimoji="0" lang="es-ES" sz="1800" b="1" i="1" u="none" strike="noStrike" kern="0" cap="none" spc="0" normalizeH="0" noProof="0" dirty="0">
                <a:ln>
                  <a:noFill/>
                </a:ln>
                <a:solidFill>
                  <a:srgbClr val="002060"/>
                </a:solidFill>
                <a:uLnTx/>
                <a:uFillTx/>
                <a:latin typeface="Arial" panose="020B0604020202020204" pitchFamily="34" charset="0"/>
                <a:ea typeface="MS PGothic" panose="020B0600070205080204" pitchFamily="34" charset="-128"/>
                <a:cs typeface="Arial" panose="020B0604020202020204" pitchFamily="34" charset="0"/>
                <a:sym typeface="Arial"/>
              </a:rPr>
              <a:t> Coronel de Policía </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s-ES" sz="1800" b="1" i="1" noProof="0" dirty="0">
                <a:solidFill>
                  <a:srgbClr val="002060"/>
                </a:solidFill>
                <a:latin typeface="Arial" panose="020B0604020202020204" pitchFamily="34" charset="0"/>
                <a:ea typeface="MS PGothic" panose="020B0600070205080204" pitchFamily="34" charset="-128"/>
                <a:cs typeface="Arial" panose="020B0604020202020204" pitchFamily="34" charset="0"/>
              </a:rPr>
              <a:t>Jefe de la Unidad Nacional de </a:t>
            </a:r>
            <a:r>
              <a:rPr lang="es-ES" sz="1800" b="1" i="1" noProof="0" dirty="0" err="1">
                <a:solidFill>
                  <a:srgbClr val="002060"/>
                </a:solidFill>
                <a:latin typeface="Arial" panose="020B0604020202020204" pitchFamily="34" charset="0"/>
                <a:ea typeface="MS PGothic" panose="020B0600070205080204" pitchFamily="34" charset="-128"/>
                <a:cs typeface="Arial" panose="020B0604020202020204" pitchFamily="34" charset="0"/>
              </a:rPr>
              <a:t>Ciberdelito</a:t>
            </a:r>
            <a:endParaRPr lang="es-ES" sz="1800" b="1" i="1" noProof="0"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lang="es-ES" sz="1500" i="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s-ES" sz="1500" b="1" i="1" noProof="0" dirty="0">
                <a:solidFill>
                  <a:srgbClr val="002060"/>
                </a:solidFill>
                <a:latin typeface="Arial" panose="020B0604020202020204" pitchFamily="34" charset="0"/>
                <a:ea typeface="MS PGothic" panose="020B0600070205080204" pitchFamily="34" charset="-128"/>
                <a:cs typeface="Arial" panose="020B0604020202020204" pitchFamily="34" charset="0"/>
              </a:rPr>
              <a:t>DATOS INFORMATIVOS:</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500" i="1" u="none" strike="noStrike" kern="0" cap="none" spc="0" normalizeH="0" baseline="0" dirty="0">
              <a:ln>
                <a:noFill/>
              </a:ln>
              <a:solidFill>
                <a:srgbClr val="002060"/>
              </a:solidFill>
              <a:uLnTx/>
              <a:uFillTx/>
              <a:latin typeface="Arial" panose="020B0604020202020204" pitchFamily="34" charset="0"/>
              <a:ea typeface="MS PGothic" panose="020B0600070205080204" pitchFamily="34" charset="-128"/>
              <a:cs typeface="Arial" panose="020B0604020202020204" pitchFamily="34" charset="0"/>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s-ES" sz="1500" b="1" i="1" u="sng" noProof="0" dirty="0">
                <a:solidFill>
                  <a:srgbClr val="002060"/>
                </a:solidFill>
                <a:latin typeface="Arial" panose="020B0604020202020204" pitchFamily="34" charset="0"/>
                <a:ea typeface="MS PGothic" panose="020B0600070205080204" pitchFamily="34" charset="-128"/>
                <a:cs typeface="Arial" panose="020B0604020202020204" pitchFamily="34" charset="0"/>
              </a:rPr>
              <a:t>Correo electrónico: </a:t>
            </a:r>
          </a:p>
          <a:p>
            <a:pPr lvl="0">
              <a:defRPr/>
            </a:pPr>
            <a:r>
              <a:rPr lang="es-EC" sz="1500" i="1" dirty="0">
                <a:solidFill>
                  <a:srgbClr val="002060"/>
                </a:solidFill>
                <a:latin typeface="Arial" panose="020B0604020202020204" pitchFamily="34" charset="0"/>
                <a:ea typeface="MS PGothic" panose="020B0600070205080204" pitchFamily="34" charset="-128"/>
                <a:cs typeface="Arial" panose="020B0604020202020204" pitchFamily="34" charset="0"/>
              </a:rPr>
              <a:t>hector.garcia@policia.gob.ec</a:t>
            </a:r>
          </a:p>
          <a:p>
            <a:pPr lvl="0">
              <a:defRPr/>
            </a:pPr>
            <a:r>
              <a:rPr lang="es-ES" sz="1500" i="1" dirty="0">
                <a:solidFill>
                  <a:srgbClr val="002060"/>
                </a:solidFill>
                <a:latin typeface="Arial" panose="020B0604020202020204" pitchFamily="34" charset="0"/>
                <a:ea typeface="MS PGothic" panose="020B0600070205080204" pitchFamily="34" charset="-128"/>
                <a:cs typeface="Arial" panose="020B0604020202020204" pitchFamily="34" charset="0"/>
              </a:rPr>
              <a:t>dgin.unc@policía.gob.ec</a:t>
            </a:r>
          </a:p>
          <a:p>
            <a:pPr lvl="0">
              <a:defRPr/>
            </a:pPr>
            <a:endParaRPr kumimoji="0" lang="es-ES" sz="1500" i="1" u="none" strike="noStrike" kern="0" cap="none" spc="0" normalizeH="0" baseline="0" noProof="0" dirty="0">
              <a:ln>
                <a:noFill/>
              </a:ln>
              <a:solidFill>
                <a:srgbClr val="002060"/>
              </a:solidFill>
              <a:uLnTx/>
              <a:uFillTx/>
              <a:latin typeface="Arial" panose="020B0604020202020204" pitchFamily="34" charset="0"/>
              <a:ea typeface="MS PGothic" panose="020B0600070205080204" pitchFamily="34" charset="-128"/>
              <a:cs typeface="Arial" panose="020B0604020202020204" pitchFamily="34" charset="0"/>
              <a:sym typeface="Arial"/>
            </a:endParaRPr>
          </a:p>
          <a:p>
            <a:pPr>
              <a:defRPr/>
            </a:pPr>
            <a:r>
              <a:rPr lang="es-ES" sz="1500" b="1" i="1" u="sng" dirty="0">
                <a:solidFill>
                  <a:srgbClr val="002060"/>
                </a:solidFill>
                <a:latin typeface="Arial" panose="020B0604020202020204" pitchFamily="34" charset="0"/>
                <a:ea typeface="MS PGothic" panose="020B0600070205080204" pitchFamily="34" charset="-128"/>
                <a:cs typeface="Arial" panose="020B0604020202020204" pitchFamily="34" charset="0"/>
              </a:rPr>
              <a:t>Número de contacto: </a:t>
            </a:r>
            <a:endParaRPr lang="es-EC" sz="1500" i="1" u="sng"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a:defRPr/>
            </a:pPr>
            <a:r>
              <a:rPr lang="es-ES" sz="1500" i="1" dirty="0">
                <a:solidFill>
                  <a:srgbClr val="002060"/>
                </a:solidFill>
                <a:latin typeface="Arial" panose="020B0604020202020204" pitchFamily="34" charset="0"/>
                <a:ea typeface="MS PGothic" panose="020B0600070205080204" pitchFamily="34" charset="-128"/>
                <a:cs typeface="Arial" panose="020B0604020202020204" pitchFamily="34" charset="0"/>
              </a:rPr>
              <a:t>+593 987874039</a:t>
            </a:r>
          </a:p>
          <a:p>
            <a:pPr>
              <a:defRPr/>
            </a:pPr>
            <a:r>
              <a:rPr lang="es-EC" sz="1500" i="1" dirty="0">
                <a:solidFill>
                  <a:srgbClr val="002060"/>
                </a:solidFill>
                <a:latin typeface="Arial" panose="020B0604020202020204" pitchFamily="34" charset="0"/>
                <a:ea typeface="MS PGothic" panose="020B0600070205080204" pitchFamily="34" charset="-128"/>
                <a:cs typeface="Arial" panose="020B0604020202020204" pitchFamily="34" charset="0"/>
              </a:rPr>
              <a:t>02-2545777</a:t>
            </a:r>
            <a:endParaRPr lang="es-ES" sz="1500" i="1" dirty="0">
              <a:solidFill>
                <a:srgbClr val="002060"/>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3355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614761" y="702400"/>
            <a:ext cx="731292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5000" b="1" i="1"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Arial"/>
              </a:rPr>
              <a:t>LOS</a:t>
            </a:r>
            <a:r>
              <a:rPr kumimoji="0" lang="es-ES" sz="5000" b="1" i="1" u="none" strike="noStrike" kern="0" cap="none" spc="0" normalizeH="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Arial"/>
              </a:rPr>
              <a:t> CIBERDELITOS EN EL ECUADOR</a:t>
            </a:r>
            <a:endParaRPr kumimoji="0" lang="es-EC" sz="5000" b="1" i="1"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Arial"/>
            </a:endParaRPr>
          </a:p>
        </p:txBody>
      </p:sp>
      <p:sp>
        <p:nvSpPr>
          <p:cNvPr id="36" name="CuadroTexto 35"/>
          <p:cNvSpPr txBox="1"/>
          <p:nvPr/>
        </p:nvSpPr>
        <p:spPr>
          <a:xfrm>
            <a:off x="1516438" y="4329846"/>
            <a:ext cx="7312929"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500" i="1" dirty="0">
                <a:solidFill>
                  <a:srgbClr val="002060"/>
                </a:solidFill>
                <a:latin typeface="Arial" panose="020B0604020202020204" pitchFamily="34" charset="0"/>
                <a:ea typeface="MS PGothic" panose="020B0600070205080204" pitchFamily="34" charset="-128"/>
                <a:cs typeface="Arial" panose="020B0604020202020204" pitchFamily="34" charset="0"/>
              </a:rPr>
              <a:t>Ing. Héctor Gonzalo García </a:t>
            </a:r>
            <a:r>
              <a:rPr lang="es-ES" sz="2500" i="1" dirty="0" err="1">
                <a:solidFill>
                  <a:srgbClr val="002060"/>
                </a:solidFill>
                <a:latin typeface="Arial" panose="020B0604020202020204" pitchFamily="34" charset="0"/>
                <a:ea typeface="MS PGothic" panose="020B0600070205080204" pitchFamily="34" charset="-128"/>
                <a:cs typeface="Arial" panose="020B0604020202020204" pitchFamily="34" charset="0"/>
              </a:rPr>
              <a:t>Cataña</a:t>
            </a:r>
            <a:endParaRPr lang="es-ES" sz="2500" i="1" dirty="0">
              <a:solidFill>
                <a:srgbClr val="002060"/>
              </a:solidFill>
              <a:latin typeface="Arial" panose="020B0604020202020204" pitchFamily="34" charset="0"/>
              <a:ea typeface="MS PGothic" panose="020B0600070205080204"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500" b="1" i="1" u="none" strike="noStrike" kern="0" cap="none" spc="0" normalizeH="0" baseline="0" noProof="0" dirty="0">
                <a:ln>
                  <a:noFill/>
                </a:ln>
                <a:solidFill>
                  <a:srgbClr val="002060"/>
                </a:solidFill>
                <a:uLnTx/>
                <a:uFillTx/>
                <a:latin typeface="Arial" panose="020B0604020202020204" pitchFamily="34" charset="0"/>
                <a:ea typeface="MS PGothic" panose="020B0600070205080204" pitchFamily="34" charset="-128"/>
                <a:cs typeface="Arial" panose="020B0604020202020204" pitchFamily="34" charset="0"/>
                <a:sym typeface="Arial"/>
              </a:rPr>
              <a:t>Teniente</a:t>
            </a:r>
            <a:r>
              <a:rPr kumimoji="0" lang="es-ES" sz="2500" b="1" i="1" u="none" strike="noStrike" kern="0" cap="none" spc="0" normalizeH="0" noProof="0" dirty="0">
                <a:ln>
                  <a:noFill/>
                </a:ln>
                <a:solidFill>
                  <a:srgbClr val="002060"/>
                </a:solidFill>
                <a:uLnTx/>
                <a:uFillTx/>
                <a:latin typeface="Arial" panose="020B0604020202020204" pitchFamily="34" charset="0"/>
                <a:ea typeface="MS PGothic" panose="020B0600070205080204" pitchFamily="34" charset="-128"/>
                <a:cs typeface="Arial" panose="020B0604020202020204" pitchFamily="34" charset="0"/>
                <a:sym typeface="Arial"/>
              </a:rPr>
              <a:t> Coronel de Policía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2500" b="1" i="1" noProof="0" dirty="0">
                <a:solidFill>
                  <a:srgbClr val="002060"/>
                </a:solidFill>
                <a:latin typeface="Arial" panose="020B0604020202020204" pitchFamily="34" charset="0"/>
                <a:ea typeface="MS PGothic" panose="020B0600070205080204" pitchFamily="34" charset="-128"/>
                <a:cs typeface="Arial" panose="020B0604020202020204" pitchFamily="34" charset="0"/>
              </a:rPr>
              <a:t>Jefe de la Unidad Nacional de </a:t>
            </a:r>
            <a:r>
              <a:rPr lang="es-ES" sz="2500" b="1" i="1" noProof="0" dirty="0" err="1">
                <a:solidFill>
                  <a:srgbClr val="002060"/>
                </a:solidFill>
                <a:latin typeface="Arial" panose="020B0604020202020204" pitchFamily="34" charset="0"/>
                <a:ea typeface="MS PGothic" panose="020B0600070205080204" pitchFamily="34" charset="-128"/>
                <a:cs typeface="Arial" panose="020B0604020202020204" pitchFamily="34" charset="0"/>
              </a:rPr>
              <a:t>Ciberdelito</a:t>
            </a:r>
            <a:endParaRPr kumimoji="0" lang="es-EC" sz="2500" b="1" i="1" u="none" strike="noStrike" kern="0" cap="none" spc="0" normalizeH="0" baseline="0" noProof="0" dirty="0">
              <a:ln>
                <a:noFill/>
              </a:ln>
              <a:solidFill>
                <a:srgbClr val="002060"/>
              </a:solidFill>
              <a:uLnTx/>
              <a:uFillTx/>
              <a:latin typeface="Arial" panose="020B0604020202020204" pitchFamily="34" charset="0"/>
              <a:ea typeface="MS PGothic" panose="020B0600070205080204" pitchFamily="34" charset="-128"/>
              <a:cs typeface="Arial" panose="020B0604020202020204" pitchFamily="34" charset="0"/>
              <a:sym typeface="Arial"/>
            </a:endParaRPr>
          </a:p>
        </p:txBody>
      </p:sp>
      <p:pic>
        <p:nvPicPr>
          <p:cNvPr id="1030" name="Picture 6" descr="Proponen agente encubierto informático contra riesgos de ciberdeli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572" y="2577072"/>
            <a:ext cx="2571071" cy="154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246917" y="161628"/>
            <a:ext cx="3390672"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5000" b="1" i="1"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Arial"/>
              </a:rPr>
              <a:t>INTERNET</a:t>
            </a:r>
            <a:endParaRPr kumimoji="0" lang="es-EC" sz="5000" b="1" i="1"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sym typeface="Arial"/>
            </a:endParaRPr>
          </a:p>
        </p:txBody>
      </p:sp>
      <p:grpSp>
        <p:nvGrpSpPr>
          <p:cNvPr id="3" name="Group 2">
            <a:extLst>
              <a:ext uri="{FF2B5EF4-FFF2-40B4-BE49-F238E27FC236}">
                <a16:creationId xmlns:a16="http://schemas.microsoft.com/office/drawing/2014/main" id="{9A5EED20-F36D-435C-9724-0758E4B7EC4E}"/>
              </a:ext>
            </a:extLst>
          </p:cNvPr>
          <p:cNvGrpSpPr/>
          <p:nvPr/>
        </p:nvGrpSpPr>
        <p:grpSpPr>
          <a:xfrm>
            <a:off x="274949" y="1442664"/>
            <a:ext cx="4219552" cy="2049921"/>
            <a:chOff x="1096128" y="1731300"/>
            <a:chExt cx="3597956" cy="1594914"/>
          </a:xfrm>
        </p:grpSpPr>
        <p:sp>
          <p:nvSpPr>
            <p:cNvPr id="4" name="Parallelogram 3">
              <a:extLst>
                <a:ext uri="{FF2B5EF4-FFF2-40B4-BE49-F238E27FC236}">
                  <a16:creationId xmlns:a16="http://schemas.microsoft.com/office/drawing/2014/main" id="{5B4C4CCF-7210-4D34-8020-C4CD21F46459}"/>
                </a:ext>
              </a:extLst>
            </p:cNvPr>
            <p:cNvSpPr/>
            <p:nvPr/>
          </p:nvSpPr>
          <p:spPr>
            <a:xfrm>
              <a:off x="1096128" y="1731300"/>
              <a:ext cx="3401707" cy="1364082"/>
            </a:xfrm>
            <a:prstGeom prst="parallelogram">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sp>
          <p:nvSpPr>
            <p:cNvPr id="5" name="Parallelogram 39">
              <a:extLst>
                <a:ext uri="{FF2B5EF4-FFF2-40B4-BE49-F238E27FC236}">
                  <a16:creationId xmlns:a16="http://schemas.microsoft.com/office/drawing/2014/main" id="{BFAB5A62-606D-4BF3-B79E-AEF9CE60537F}"/>
                </a:ext>
              </a:extLst>
            </p:cNvPr>
            <p:cNvSpPr/>
            <p:nvPr/>
          </p:nvSpPr>
          <p:spPr>
            <a:xfrm>
              <a:off x="1329862" y="1953539"/>
              <a:ext cx="3364222" cy="1372675"/>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8478 w 3401707"/>
                <a:gd name="connsiteY5" fmla="*/ 1212899 h 1364082"/>
                <a:gd name="connsiteX6" fmla="*/ 3206721 w 3401707"/>
                <a:gd name="connsiteY6" fmla="*/ 0 h 1364082"/>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8478 w 3364222"/>
                <a:gd name="connsiteY5" fmla="*/ 1221492 h 1372675"/>
                <a:gd name="connsiteX6" fmla="*/ 3206721 w 3364222"/>
                <a:gd name="connsiteY6" fmla="*/ 8593 h 1372675"/>
                <a:gd name="connsiteX0" fmla="*/ 3206721 w 3364222"/>
                <a:gd name="connsiteY0" fmla="*/ 8593 h 1372675"/>
                <a:gd name="connsiteX1" fmla="*/ 3364222 w 3364222"/>
                <a:gd name="connsiteY1" fmla="*/ 0 h 1372675"/>
                <a:gd name="connsiteX2" fmla="*/ 3060687 w 3364222"/>
                <a:gd name="connsiteY2" fmla="*/ 1372675 h 1372675"/>
                <a:gd name="connsiteX3" fmla="*/ 0 w 3364222"/>
                <a:gd name="connsiteY3" fmla="*/ 1372675 h 1372675"/>
                <a:gd name="connsiteX4" fmla="*/ 37796 w 3364222"/>
                <a:gd name="connsiteY4" fmla="*/ 1221492 h 1372675"/>
                <a:gd name="connsiteX5" fmla="*/ 2940982 w 3364222"/>
                <a:gd name="connsiteY5" fmla="*/ 1221492 h 1372675"/>
                <a:gd name="connsiteX6" fmla="*/ 3206721 w 3364222"/>
                <a:gd name="connsiteY6" fmla="*/ 8593 h 137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2" h="1372675">
                  <a:moveTo>
                    <a:pt x="3206721" y="8593"/>
                  </a:moveTo>
                  <a:lnTo>
                    <a:pt x="3364222" y="0"/>
                  </a:lnTo>
                  <a:lnTo>
                    <a:pt x="3060687" y="1372675"/>
                  </a:lnTo>
                  <a:lnTo>
                    <a:pt x="0" y="1372675"/>
                  </a:lnTo>
                  <a:lnTo>
                    <a:pt x="37796" y="1221492"/>
                  </a:lnTo>
                  <a:lnTo>
                    <a:pt x="2940982" y="1221492"/>
                  </a:lnTo>
                  <a:cubicBezTo>
                    <a:pt x="3042057" y="817192"/>
                    <a:pt x="3105646" y="412893"/>
                    <a:pt x="3206721" y="859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grpSp>
      <p:grpSp>
        <p:nvGrpSpPr>
          <p:cNvPr id="6" name="Group 5">
            <a:extLst>
              <a:ext uri="{FF2B5EF4-FFF2-40B4-BE49-F238E27FC236}">
                <a16:creationId xmlns:a16="http://schemas.microsoft.com/office/drawing/2014/main" id="{30584154-4604-4367-93D3-7E056B53E5FB}"/>
              </a:ext>
            </a:extLst>
          </p:cNvPr>
          <p:cNvGrpSpPr/>
          <p:nvPr/>
        </p:nvGrpSpPr>
        <p:grpSpPr>
          <a:xfrm>
            <a:off x="843388" y="1478175"/>
            <a:ext cx="3036396" cy="1592294"/>
            <a:chOff x="2135876" y="1586284"/>
            <a:chExt cx="2138114" cy="1655022"/>
          </a:xfrm>
        </p:grpSpPr>
        <p:sp>
          <p:nvSpPr>
            <p:cNvPr id="7" name="TextBox 6">
              <a:extLst>
                <a:ext uri="{FF2B5EF4-FFF2-40B4-BE49-F238E27FC236}">
                  <a16:creationId xmlns:a16="http://schemas.microsoft.com/office/drawing/2014/main" id="{CE1C1C20-F7BA-4DAE-A5D3-D21E00ECCBF3}"/>
                </a:ext>
              </a:extLst>
            </p:cNvPr>
            <p:cNvSpPr txBox="1"/>
            <p:nvPr/>
          </p:nvSpPr>
          <p:spPr>
            <a:xfrm>
              <a:off x="2135876" y="1897720"/>
              <a:ext cx="2082078" cy="13435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300" b="0" i="0" u="none" strike="noStrike" kern="0" cap="none" spc="0" normalizeH="0" baseline="0" noProof="0" dirty="0">
                  <a:ln>
                    <a:noFill/>
                  </a:ln>
                  <a:solidFill>
                    <a:srgbClr val="000000"/>
                  </a:solidFill>
                  <a:effectLst/>
                  <a:uLnTx/>
                  <a:uFillTx/>
                  <a:latin typeface="Arial"/>
                  <a:cs typeface="Arial" pitchFamily="34" charset="0"/>
                  <a:sym typeface="Arial"/>
                </a:rPr>
                <a:t>Es una red de computadoras interconectadas a nivel mundial que proveen información a aproximadamente 100 millones de personas que están conectadas entre ellas.</a:t>
              </a:r>
              <a:endParaRPr kumimoji="0" lang="es-EC" altLang="ko-KR" sz="1300" b="0" i="0" u="none" strike="noStrike" kern="0" cap="none" spc="0" normalizeH="0" baseline="0" noProof="0" dirty="0">
                <a:ln>
                  <a:noFill/>
                </a:ln>
                <a:solidFill>
                  <a:srgbClr val="000000"/>
                </a:solidFill>
                <a:effectLst/>
                <a:uLnTx/>
                <a:uFillTx/>
                <a:latin typeface="Arial"/>
                <a:cs typeface="Arial" pitchFamily="34" charset="0"/>
                <a:sym typeface="Arial"/>
              </a:endParaRPr>
            </a:p>
          </p:txBody>
        </p:sp>
        <p:sp>
          <p:nvSpPr>
            <p:cNvPr id="8" name="TextBox 7">
              <a:extLst>
                <a:ext uri="{FF2B5EF4-FFF2-40B4-BE49-F238E27FC236}">
                  <a16:creationId xmlns:a16="http://schemas.microsoft.com/office/drawing/2014/main" id="{E77AC39F-77C0-4115-A62F-3C50A9933AF1}"/>
                </a:ext>
              </a:extLst>
            </p:cNvPr>
            <p:cNvSpPr txBox="1"/>
            <p:nvPr/>
          </p:nvSpPr>
          <p:spPr>
            <a:xfrm>
              <a:off x="2135876" y="1586284"/>
              <a:ext cx="2138114" cy="31990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altLang="ko-KR"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pitchFamily="34" charset="0"/>
                  <a:sym typeface="Arial"/>
                </a:rPr>
                <a:t>QUÉ ES?</a:t>
              </a:r>
            </a:p>
          </p:txBody>
        </p:sp>
      </p:grpSp>
      <p:grpSp>
        <p:nvGrpSpPr>
          <p:cNvPr id="9" name="Group 8">
            <a:extLst>
              <a:ext uri="{FF2B5EF4-FFF2-40B4-BE49-F238E27FC236}">
                <a16:creationId xmlns:a16="http://schemas.microsoft.com/office/drawing/2014/main" id="{E9960D13-5122-4AE5-BDDA-106D8FA1B5C3}"/>
              </a:ext>
            </a:extLst>
          </p:cNvPr>
          <p:cNvGrpSpPr/>
          <p:nvPr/>
        </p:nvGrpSpPr>
        <p:grpSpPr>
          <a:xfrm>
            <a:off x="60470" y="1796782"/>
            <a:ext cx="777316" cy="777316"/>
            <a:chOff x="896255" y="1986583"/>
            <a:chExt cx="777316" cy="777316"/>
          </a:xfrm>
        </p:grpSpPr>
        <p:sp>
          <p:nvSpPr>
            <p:cNvPr id="10" name="Oval 9">
              <a:extLst>
                <a:ext uri="{FF2B5EF4-FFF2-40B4-BE49-F238E27FC236}">
                  <a16:creationId xmlns:a16="http://schemas.microsoft.com/office/drawing/2014/main" id="{9B4E62FC-0FB2-45AA-9EFD-4CEC1970F9ED}"/>
                </a:ext>
              </a:extLst>
            </p:cNvPr>
            <p:cNvSpPr/>
            <p:nvPr/>
          </p:nvSpPr>
          <p:spPr>
            <a:xfrm>
              <a:off x="896255" y="1986583"/>
              <a:ext cx="777316" cy="777316"/>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sp>
          <p:nvSpPr>
            <p:cNvPr id="11" name="Oval 10">
              <a:extLst>
                <a:ext uri="{FF2B5EF4-FFF2-40B4-BE49-F238E27FC236}">
                  <a16:creationId xmlns:a16="http://schemas.microsoft.com/office/drawing/2014/main" id="{0131824D-431E-4662-9B0F-F26938FEC5B7}"/>
                </a:ext>
              </a:extLst>
            </p:cNvPr>
            <p:cNvSpPr/>
            <p:nvPr/>
          </p:nvSpPr>
          <p:spPr>
            <a:xfrm>
              <a:off x="987877" y="2078205"/>
              <a:ext cx="594072" cy="5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000000"/>
                </a:solidFill>
                <a:effectLst/>
                <a:uLnTx/>
                <a:uFillTx/>
                <a:latin typeface="Arial"/>
                <a:ea typeface="맑은 고딕" panose="020B0503020000020004" pitchFamily="34" charset="-127"/>
                <a:cs typeface="+mn-cs"/>
                <a:sym typeface="Arial"/>
              </a:endParaRPr>
            </a:p>
          </p:txBody>
        </p:sp>
        <p:sp>
          <p:nvSpPr>
            <p:cNvPr id="12" name="TextBox 11">
              <a:extLst>
                <a:ext uri="{FF2B5EF4-FFF2-40B4-BE49-F238E27FC236}">
                  <a16:creationId xmlns:a16="http://schemas.microsoft.com/office/drawing/2014/main" id="{8B83A7F1-46B0-4CF7-9375-6A6B5C0671C9}"/>
                </a:ext>
              </a:extLst>
            </p:cNvPr>
            <p:cNvSpPr txBox="1"/>
            <p:nvPr/>
          </p:nvSpPr>
          <p:spPr>
            <a:xfrm>
              <a:off x="996881" y="2147286"/>
              <a:ext cx="576064" cy="461665"/>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altLang="ko-KR" sz="2400" b="1" i="0" u="none" strike="noStrike" kern="0" cap="none" spc="0" normalizeH="0" baseline="0" noProof="0" dirty="0">
                  <a:ln>
                    <a:noFill/>
                  </a:ln>
                  <a:solidFill>
                    <a:srgbClr val="FFFFFF"/>
                  </a:solidFill>
                  <a:effectLst/>
                  <a:uLnTx/>
                  <a:uFillTx/>
                  <a:latin typeface="Arial"/>
                  <a:cs typeface="Arial" pitchFamily="34" charset="0"/>
                  <a:sym typeface="Arial"/>
                </a:rPr>
                <a:t>01</a:t>
              </a:r>
            </a:p>
          </p:txBody>
        </p:sp>
      </p:grpSp>
      <p:grpSp>
        <p:nvGrpSpPr>
          <p:cNvPr id="13" name="Group 12">
            <a:extLst>
              <a:ext uri="{FF2B5EF4-FFF2-40B4-BE49-F238E27FC236}">
                <a16:creationId xmlns:a16="http://schemas.microsoft.com/office/drawing/2014/main" id="{D1DFD4C6-5AE2-4079-9B27-477D77398A6B}"/>
              </a:ext>
            </a:extLst>
          </p:cNvPr>
          <p:cNvGrpSpPr/>
          <p:nvPr/>
        </p:nvGrpSpPr>
        <p:grpSpPr>
          <a:xfrm>
            <a:off x="462315" y="3838475"/>
            <a:ext cx="4479938" cy="2119873"/>
            <a:chOff x="1096128" y="1731300"/>
            <a:chExt cx="3605453" cy="1594915"/>
          </a:xfrm>
        </p:grpSpPr>
        <p:sp>
          <p:nvSpPr>
            <p:cNvPr id="14" name="Parallelogram 13">
              <a:extLst>
                <a:ext uri="{FF2B5EF4-FFF2-40B4-BE49-F238E27FC236}">
                  <a16:creationId xmlns:a16="http://schemas.microsoft.com/office/drawing/2014/main" id="{41015AC2-093C-415E-84ED-88917D1C9BA5}"/>
                </a:ext>
              </a:extLst>
            </p:cNvPr>
            <p:cNvSpPr/>
            <p:nvPr/>
          </p:nvSpPr>
          <p:spPr>
            <a:xfrm>
              <a:off x="1096128" y="1731300"/>
              <a:ext cx="3401707" cy="1364082"/>
            </a:xfrm>
            <a:prstGeom prst="parallelogram">
              <a:avLst/>
            </a:prstGeom>
            <a:solidFill>
              <a:schemeClr val="bg1"/>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sp>
          <p:nvSpPr>
            <p:cNvPr id="15" name="Parallelogram 39">
              <a:extLst>
                <a:ext uri="{FF2B5EF4-FFF2-40B4-BE49-F238E27FC236}">
                  <a16:creationId xmlns:a16="http://schemas.microsoft.com/office/drawing/2014/main" id="{00C57D5E-5CF0-4ACF-AC2C-58E84EFB96B7}"/>
                </a:ext>
              </a:extLst>
            </p:cNvPr>
            <p:cNvSpPr/>
            <p:nvPr/>
          </p:nvSpPr>
          <p:spPr>
            <a:xfrm>
              <a:off x="1329863" y="1962133"/>
              <a:ext cx="3371718" cy="1364082"/>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40981 w 3401707"/>
                <a:gd name="connsiteY5" fmla="*/ 1221491 h 1364082"/>
                <a:gd name="connsiteX6" fmla="*/ 3206721 w 3401707"/>
                <a:gd name="connsiteY6" fmla="*/ 0 h 1364082"/>
                <a:gd name="connsiteX0" fmla="*/ 3206721 w 3371718"/>
                <a:gd name="connsiteY0" fmla="*/ 0 h 1364082"/>
                <a:gd name="connsiteX1" fmla="*/ 3371718 w 3371718"/>
                <a:gd name="connsiteY1" fmla="*/ 0 h 1364082"/>
                <a:gd name="connsiteX2" fmla="*/ 3060687 w 3371718"/>
                <a:gd name="connsiteY2" fmla="*/ 1364082 h 1364082"/>
                <a:gd name="connsiteX3" fmla="*/ 0 w 3371718"/>
                <a:gd name="connsiteY3" fmla="*/ 1364082 h 1364082"/>
                <a:gd name="connsiteX4" fmla="*/ 37796 w 3371718"/>
                <a:gd name="connsiteY4" fmla="*/ 1212899 h 1364082"/>
                <a:gd name="connsiteX5" fmla="*/ 2940981 w 3371718"/>
                <a:gd name="connsiteY5" fmla="*/ 1221491 h 1364082"/>
                <a:gd name="connsiteX6" fmla="*/ 3206721 w 3371718"/>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718" h="1364082">
                  <a:moveTo>
                    <a:pt x="3206721" y="0"/>
                  </a:moveTo>
                  <a:lnTo>
                    <a:pt x="3371718" y="0"/>
                  </a:lnTo>
                  <a:lnTo>
                    <a:pt x="3060687" y="1364082"/>
                  </a:lnTo>
                  <a:lnTo>
                    <a:pt x="0" y="1364082"/>
                  </a:lnTo>
                  <a:lnTo>
                    <a:pt x="37796" y="1212899"/>
                  </a:lnTo>
                  <a:lnTo>
                    <a:pt x="2940981" y="1221491"/>
                  </a:lnTo>
                  <a:cubicBezTo>
                    <a:pt x="3042056" y="817191"/>
                    <a:pt x="3105646" y="404300"/>
                    <a:pt x="3206721" y="0"/>
                  </a:cubicBez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grpSp>
      <p:grpSp>
        <p:nvGrpSpPr>
          <p:cNvPr id="16" name="Group 15">
            <a:extLst>
              <a:ext uri="{FF2B5EF4-FFF2-40B4-BE49-F238E27FC236}">
                <a16:creationId xmlns:a16="http://schemas.microsoft.com/office/drawing/2014/main" id="{C5C89D7B-2206-455E-934D-EE23727C3207}"/>
              </a:ext>
            </a:extLst>
          </p:cNvPr>
          <p:cNvGrpSpPr/>
          <p:nvPr/>
        </p:nvGrpSpPr>
        <p:grpSpPr>
          <a:xfrm>
            <a:off x="1168761" y="3934750"/>
            <a:ext cx="3009949" cy="1669777"/>
            <a:chOff x="2135876" y="1592346"/>
            <a:chExt cx="2138114" cy="1598036"/>
          </a:xfrm>
        </p:grpSpPr>
        <p:sp>
          <p:nvSpPr>
            <p:cNvPr id="17" name="TextBox 16">
              <a:extLst>
                <a:ext uri="{FF2B5EF4-FFF2-40B4-BE49-F238E27FC236}">
                  <a16:creationId xmlns:a16="http://schemas.microsoft.com/office/drawing/2014/main" id="{A62E9F92-1F3F-4FE8-BD2A-A45462D02871}"/>
                </a:ext>
              </a:extLst>
            </p:cNvPr>
            <p:cNvSpPr txBox="1"/>
            <p:nvPr/>
          </p:nvSpPr>
          <p:spPr>
            <a:xfrm>
              <a:off x="2135876" y="1897720"/>
              <a:ext cx="2138114"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C" altLang="ko-KR" sz="1300" b="0" i="0" u="none" strike="noStrike" kern="0" cap="none" spc="0" normalizeH="0" baseline="0" noProof="0" dirty="0">
                  <a:ln>
                    <a:noFill/>
                  </a:ln>
                  <a:solidFill>
                    <a:srgbClr val="000000"/>
                  </a:solidFill>
                  <a:effectLst/>
                  <a:uLnTx/>
                  <a:uFillTx/>
                  <a:latin typeface="Arial"/>
                  <a:cs typeface="Arial" pitchFamily="34" charset="0"/>
                  <a:sym typeface="Arial"/>
                </a:rPr>
                <a:t>La</a:t>
              </a:r>
              <a:r>
                <a:rPr kumimoji="0" lang="es-EC" altLang="ko-KR" sz="1200" b="0" i="0" u="none" strike="noStrike" kern="0" cap="none" spc="0" normalizeH="0" baseline="0" noProof="0" dirty="0">
                  <a:ln>
                    <a:noFill/>
                  </a:ln>
                  <a:solidFill>
                    <a:srgbClr val="000000">
                      <a:lumMod val="75000"/>
                      <a:lumOff val="25000"/>
                    </a:srgbClr>
                  </a:solidFill>
                  <a:effectLst/>
                  <a:uLnTx/>
                  <a:uFillTx/>
                  <a:latin typeface="Arial"/>
                  <a:cs typeface="Arial" pitchFamily="34" charset="0"/>
                  <a:sym typeface="Arial"/>
                </a:rPr>
                <a:t> </a:t>
              </a:r>
              <a:r>
                <a:rPr kumimoji="0" lang="es-EC" altLang="ko-KR" sz="1300" b="0" i="0" u="none" strike="noStrike" kern="0" cap="none" spc="0" normalizeH="0" baseline="0" noProof="0" dirty="0">
                  <a:ln>
                    <a:noFill/>
                  </a:ln>
                  <a:solidFill>
                    <a:srgbClr val="000000"/>
                  </a:solidFill>
                  <a:effectLst/>
                  <a:uLnTx/>
                  <a:uFillTx/>
                  <a:latin typeface="Arial"/>
                  <a:cs typeface="Arial" pitchFamily="34" charset="0"/>
                  <a:sym typeface="Arial"/>
                </a:rPr>
                <a:t>principal importancias es que nos permite comunicarnos con cualquier persona del mundo a través de medios tecnológicos, nos permite tener información inmediatamente, realizar compras, entre otras.</a:t>
              </a:r>
            </a:p>
          </p:txBody>
        </p:sp>
        <p:sp>
          <p:nvSpPr>
            <p:cNvPr id="18" name="TextBox 17">
              <a:extLst>
                <a:ext uri="{FF2B5EF4-FFF2-40B4-BE49-F238E27FC236}">
                  <a16:creationId xmlns:a16="http://schemas.microsoft.com/office/drawing/2014/main" id="{E2754856-A9FD-42F9-8A94-F158893BB658}"/>
                </a:ext>
              </a:extLst>
            </p:cNvPr>
            <p:cNvSpPr txBox="1"/>
            <p:nvPr/>
          </p:nvSpPr>
          <p:spPr>
            <a:xfrm>
              <a:off x="2135876" y="1592346"/>
              <a:ext cx="2138114"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altLang="ko-KR"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pitchFamily="34" charset="0"/>
                  <a:sym typeface="Arial"/>
                </a:rPr>
                <a:t>IMPORTANCIA</a:t>
              </a:r>
            </a:p>
          </p:txBody>
        </p:sp>
      </p:grpSp>
      <p:grpSp>
        <p:nvGrpSpPr>
          <p:cNvPr id="19" name="Group 18">
            <a:extLst>
              <a:ext uri="{FF2B5EF4-FFF2-40B4-BE49-F238E27FC236}">
                <a16:creationId xmlns:a16="http://schemas.microsoft.com/office/drawing/2014/main" id="{8332C642-8915-4021-9E12-F9B1AB29A3D4}"/>
              </a:ext>
            </a:extLst>
          </p:cNvPr>
          <p:cNvGrpSpPr/>
          <p:nvPr/>
        </p:nvGrpSpPr>
        <p:grpSpPr>
          <a:xfrm>
            <a:off x="235829" y="4390435"/>
            <a:ext cx="777316" cy="777316"/>
            <a:chOff x="896255" y="1986583"/>
            <a:chExt cx="777316" cy="777316"/>
          </a:xfrm>
        </p:grpSpPr>
        <p:sp>
          <p:nvSpPr>
            <p:cNvPr id="20" name="Oval 19">
              <a:extLst>
                <a:ext uri="{FF2B5EF4-FFF2-40B4-BE49-F238E27FC236}">
                  <a16:creationId xmlns:a16="http://schemas.microsoft.com/office/drawing/2014/main" id="{30DD5E66-C3E3-4173-9C91-79CBD9D89B21}"/>
                </a:ext>
              </a:extLst>
            </p:cNvPr>
            <p:cNvSpPr/>
            <p:nvPr/>
          </p:nvSpPr>
          <p:spPr>
            <a:xfrm>
              <a:off x="896255" y="1986583"/>
              <a:ext cx="777316" cy="777316"/>
            </a:xfrm>
            <a:prstGeom prst="ellipse">
              <a:avLst/>
            </a:prstGeom>
            <a:solidFill>
              <a:schemeClr val="bg1"/>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sp>
          <p:nvSpPr>
            <p:cNvPr id="21" name="Oval 20">
              <a:extLst>
                <a:ext uri="{FF2B5EF4-FFF2-40B4-BE49-F238E27FC236}">
                  <a16:creationId xmlns:a16="http://schemas.microsoft.com/office/drawing/2014/main" id="{FC8E2E5F-97E0-4690-9EBF-CE0EF2D6E624}"/>
                </a:ext>
              </a:extLst>
            </p:cNvPr>
            <p:cNvSpPr/>
            <p:nvPr/>
          </p:nvSpPr>
          <p:spPr>
            <a:xfrm>
              <a:off x="987877" y="2078205"/>
              <a:ext cx="594072" cy="59407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2700" b="0" i="0" u="none" strike="noStrike" kern="0" cap="none" spc="0" normalizeH="0" baseline="0" noProof="0">
                <a:ln>
                  <a:noFill/>
                </a:ln>
                <a:solidFill>
                  <a:srgbClr val="000000"/>
                </a:solidFill>
                <a:effectLst/>
                <a:uLnTx/>
                <a:uFillTx/>
                <a:latin typeface="Arial"/>
                <a:ea typeface="맑은 고딕" panose="020B0503020000020004" pitchFamily="34" charset="-127"/>
                <a:cs typeface="+mn-cs"/>
                <a:sym typeface="Arial"/>
              </a:endParaRPr>
            </a:p>
          </p:txBody>
        </p:sp>
        <p:sp>
          <p:nvSpPr>
            <p:cNvPr id="22" name="TextBox 21">
              <a:extLst>
                <a:ext uri="{FF2B5EF4-FFF2-40B4-BE49-F238E27FC236}">
                  <a16:creationId xmlns:a16="http://schemas.microsoft.com/office/drawing/2014/main" id="{3E14289D-D50D-4893-9AE1-C6E39914CA90}"/>
                </a:ext>
              </a:extLst>
            </p:cNvPr>
            <p:cNvSpPr txBox="1"/>
            <p:nvPr/>
          </p:nvSpPr>
          <p:spPr>
            <a:xfrm>
              <a:off x="996881" y="2147286"/>
              <a:ext cx="576064" cy="461665"/>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2400" b="1" i="0" u="none" strike="noStrike" kern="0" cap="none" spc="0" normalizeH="0" baseline="0" noProof="0" dirty="0">
                  <a:ln>
                    <a:noFill/>
                  </a:ln>
                  <a:solidFill>
                    <a:srgbClr val="FFFFFF"/>
                  </a:solidFill>
                  <a:effectLst/>
                  <a:uLnTx/>
                  <a:uFillTx/>
                  <a:latin typeface="Arial"/>
                  <a:cs typeface="Arial" pitchFamily="34" charset="0"/>
                  <a:sym typeface="Arial"/>
                </a:rPr>
                <a:t>02</a:t>
              </a:r>
              <a:endParaRPr kumimoji="0" lang="ko-KR" altLang="en-US" sz="2400" b="1" i="0" u="none" strike="noStrike" kern="0" cap="none" spc="0" normalizeH="0" baseline="0" noProof="0" dirty="0">
                <a:ln>
                  <a:noFill/>
                </a:ln>
                <a:solidFill>
                  <a:srgbClr val="FFFFFF"/>
                </a:solidFill>
                <a:effectLst/>
                <a:uLnTx/>
                <a:uFillTx/>
                <a:latin typeface="Arial"/>
                <a:cs typeface="Arial" pitchFamily="34" charset="0"/>
                <a:sym typeface="Arial"/>
              </a:endParaRPr>
            </a:p>
          </p:txBody>
        </p:sp>
      </p:grpSp>
      <p:grpSp>
        <p:nvGrpSpPr>
          <p:cNvPr id="23" name="Group 32">
            <a:extLst>
              <a:ext uri="{FF2B5EF4-FFF2-40B4-BE49-F238E27FC236}">
                <a16:creationId xmlns:a16="http://schemas.microsoft.com/office/drawing/2014/main" id="{6D674F90-88EE-49A4-8A8B-742395CB2561}"/>
              </a:ext>
            </a:extLst>
          </p:cNvPr>
          <p:cNvGrpSpPr/>
          <p:nvPr/>
        </p:nvGrpSpPr>
        <p:grpSpPr>
          <a:xfrm>
            <a:off x="5395536" y="2815302"/>
            <a:ext cx="4175218" cy="2513782"/>
            <a:chOff x="1096128" y="1731300"/>
            <a:chExt cx="3597956" cy="1594915"/>
          </a:xfrm>
        </p:grpSpPr>
        <p:sp>
          <p:nvSpPr>
            <p:cNvPr id="24" name="Parallelogram 33">
              <a:extLst>
                <a:ext uri="{FF2B5EF4-FFF2-40B4-BE49-F238E27FC236}">
                  <a16:creationId xmlns:a16="http://schemas.microsoft.com/office/drawing/2014/main" id="{6E0F375B-5AE6-4FA0-AC6D-97A1F24F091C}"/>
                </a:ext>
              </a:extLst>
            </p:cNvPr>
            <p:cNvSpPr/>
            <p:nvPr/>
          </p:nvSpPr>
          <p:spPr>
            <a:xfrm>
              <a:off x="1096128" y="1731300"/>
              <a:ext cx="3401707" cy="1364082"/>
            </a:xfrm>
            <a:prstGeom prst="parallelogram">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sp>
          <p:nvSpPr>
            <p:cNvPr id="25" name="Parallelogram 39">
              <a:extLst>
                <a:ext uri="{FF2B5EF4-FFF2-40B4-BE49-F238E27FC236}">
                  <a16:creationId xmlns:a16="http://schemas.microsoft.com/office/drawing/2014/main" id="{CC6FC561-3280-46A7-84DB-1C86A47E4B2D}"/>
                </a:ext>
              </a:extLst>
            </p:cNvPr>
            <p:cNvSpPr/>
            <p:nvPr/>
          </p:nvSpPr>
          <p:spPr>
            <a:xfrm>
              <a:off x="1329863" y="1962133"/>
              <a:ext cx="3364221" cy="1364082"/>
            </a:xfrm>
            <a:custGeom>
              <a:avLst/>
              <a:gdLst>
                <a:gd name="connsiteX0" fmla="*/ 3206721 w 3401707"/>
                <a:gd name="connsiteY0" fmla="*/ 0 h 1364082"/>
                <a:gd name="connsiteX1" fmla="*/ 3401707 w 3401707"/>
                <a:gd name="connsiteY1" fmla="*/ 0 h 1364082"/>
                <a:gd name="connsiteX2" fmla="*/ 3060687 w 3401707"/>
                <a:gd name="connsiteY2" fmla="*/ 1364082 h 1364082"/>
                <a:gd name="connsiteX3" fmla="*/ 0 w 3401707"/>
                <a:gd name="connsiteY3" fmla="*/ 1364082 h 1364082"/>
                <a:gd name="connsiteX4" fmla="*/ 37796 w 3401707"/>
                <a:gd name="connsiteY4" fmla="*/ 1212899 h 1364082"/>
                <a:gd name="connsiteX5" fmla="*/ 2933485 w 3401707"/>
                <a:gd name="connsiteY5" fmla="*/ 1212899 h 1364082"/>
                <a:gd name="connsiteX6" fmla="*/ 3206721 w 3401707"/>
                <a:gd name="connsiteY6" fmla="*/ 0 h 1364082"/>
                <a:gd name="connsiteX0" fmla="*/ 3206721 w 3364221"/>
                <a:gd name="connsiteY0" fmla="*/ 0 h 1364082"/>
                <a:gd name="connsiteX1" fmla="*/ 3364221 w 3364221"/>
                <a:gd name="connsiteY1" fmla="*/ 0 h 1364082"/>
                <a:gd name="connsiteX2" fmla="*/ 3060687 w 3364221"/>
                <a:gd name="connsiteY2" fmla="*/ 1364082 h 1364082"/>
                <a:gd name="connsiteX3" fmla="*/ 0 w 3364221"/>
                <a:gd name="connsiteY3" fmla="*/ 1364082 h 1364082"/>
                <a:gd name="connsiteX4" fmla="*/ 37796 w 3364221"/>
                <a:gd name="connsiteY4" fmla="*/ 1212899 h 1364082"/>
                <a:gd name="connsiteX5" fmla="*/ 2933485 w 3364221"/>
                <a:gd name="connsiteY5" fmla="*/ 1212899 h 1364082"/>
                <a:gd name="connsiteX6" fmla="*/ 3206721 w 3364221"/>
                <a:gd name="connsiteY6" fmla="*/ 0 h 13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4221" h="1364082">
                  <a:moveTo>
                    <a:pt x="3206721" y="0"/>
                  </a:moveTo>
                  <a:lnTo>
                    <a:pt x="3364221" y="0"/>
                  </a:lnTo>
                  <a:lnTo>
                    <a:pt x="3060687" y="1364082"/>
                  </a:lnTo>
                  <a:lnTo>
                    <a:pt x="0" y="1364082"/>
                  </a:lnTo>
                  <a:lnTo>
                    <a:pt x="37796" y="1212899"/>
                  </a:lnTo>
                  <a:lnTo>
                    <a:pt x="2933485" y="1212899"/>
                  </a:lnTo>
                  <a:cubicBezTo>
                    <a:pt x="3034560" y="808599"/>
                    <a:pt x="3105646" y="404300"/>
                    <a:pt x="32067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grpSp>
      <p:grpSp>
        <p:nvGrpSpPr>
          <p:cNvPr id="26" name="Group 35">
            <a:extLst>
              <a:ext uri="{FF2B5EF4-FFF2-40B4-BE49-F238E27FC236}">
                <a16:creationId xmlns:a16="http://schemas.microsoft.com/office/drawing/2014/main" id="{722FDDA9-C649-45D5-AC7C-B80E72664F0D}"/>
              </a:ext>
            </a:extLst>
          </p:cNvPr>
          <p:cNvGrpSpPr/>
          <p:nvPr/>
        </p:nvGrpSpPr>
        <p:grpSpPr>
          <a:xfrm>
            <a:off x="6176629" y="2815302"/>
            <a:ext cx="2731398" cy="2042373"/>
            <a:chOff x="2135876" y="1616962"/>
            <a:chExt cx="2138114" cy="1715713"/>
          </a:xfrm>
        </p:grpSpPr>
        <p:sp>
          <p:nvSpPr>
            <p:cNvPr id="27" name="TextBox 36">
              <a:extLst>
                <a:ext uri="{FF2B5EF4-FFF2-40B4-BE49-F238E27FC236}">
                  <a16:creationId xmlns:a16="http://schemas.microsoft.com/office/drawing/2014/main" id="{DD9D1AD8-30AA-44D8-86F9-A3598A61A1EC}"/>
                </a:ext>
              </a:extLst>
            </p:cNvPr>
            <p:cNvSpPr txBox="1"/>
            <p:nvPr/>
          </p:nvSpPr>
          <p:spPr>
            <a:xfrm>
              <a:off x="2135876" y="1897720"/>
              <a:ext cx="2138114" cy="14349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300" b="0" i="0" u="none" strike="noStrike" kern="0" cap="none" spc="0" normalizeH="0" baseline="0" noProof="0" dirty="0">
                  <a:ln>
                    <a:noFill/>
                  </a:ln>
                  <a:solidFill>
                    <a:srgbClr val="000000"/>
                  </a:solidFill>
                  <a:effectLst/>
                  <a:uLnTx/>
                  <a:uFillTx/>
                  <a:latin typeface="Arial"/>
                  <a:cs typeface="Arial" pitchFamily="34" charset="0"/>
                  <a:sym typeface="Arial"/>
                </a:rPr>
                <a:t>Todas</a:t>
              </a:r>
              <a:r>
                <a:rPr kumimoji="0" lang="es-EC" sz="1400" b="0" i="0" u="none" strike="noStrike" kern="0" cap="none" spc="0" normalizeH="0" baseline="0" noProof="0" dirty="0">
                  <a:ln>
                    <a:noFill/>
                  </a:ln>
                  <a:solidFill>
                    <a:srgbClr val="000000"/>
                  </a:solidFill>
                  <a:effectLst/>
                  <a:uLnTx/>
                  <a:uFillTx/>
                  <a:latin typeface="Arial"/>
                  <a:cs typeface="Arial"/>
                  <a:sym typeface="Arial"/>
                </a:rPr>
                <a:t> </a:t>
              </a:r>
              <a:r>
                <a:rPr kumimoji="0" lang="es-EC" sz="1300" b="0" i="0" u="none" strike="noStrike" kern="0" cap="none" spc="0" normalizeH="0" baseline="0" noProof="0" dirty="0">
                  <a:ln>
                    <a:noFill/>
                  </a:ln>
                  <a:solidFill>
                    <a:srgbClr val="000000"/>
                  </a:solidFill>
                  <a:effectLst/>
                  <a:uLnTx/>
                  <a:uFillTx/>
                  <a:latin typeface="Arial"/>
                  <a:cs typeface="Arial" pitchFamily="34" charset="0"/>
                  <a:sym typeface="Arial"/>
                </a:rPr>
                <a:t>las funcionalidades de Internet (páginas web, </a:t>
              </a:r>
              <a:r>
                <a:rPr kumimoji="0" lang="es-EC" sz="1300" b="0" i="0" u="none" strike="noStrike" kern="0" cap="none" spc="0" normalizeH="0" baseline="0" noProof="0" dirty="0" err="1">
                  <a:ln>
                    <a:noFill/>
                  </a:ln>
                  <a:solidFill>
                    <a:srgbClr val="000000"/>
                  </a:solidFill>
                  <a:effectLst/>
                  <a:uLnTx/>
                  <a:uFillTx/>
                  <a:latin typeface="Arial"/>
                  <a:cs typeface="Arial" pitchFamily="34" charset="0"/>
                  <a:sym typeface="Arial"/>
                </a:rPr>
                <a:t>weblogs</a:t>
              </a:r>
              <a:r>
                <a:rPr kumimoji="0" lang="es-EC" sz="1300" b="0" i="0" u="none" strike="noStrike" kern="0" cap="none" spc="0" normalizeH="0" baseline="0" noProof="0" dirty="0">
                  <a:ln>
                    <a:noFill/>
                  </a:ln>
                  <a:solidFill>
                    <a:srgbClr val="000000"/>
                  </a:solidFill>
                  <a:effectLst/>
                  <a:uLnTx/>
                  <a:uFillTx/>
                  <a:latin typeface="Arial"/>
                  <a:cs typeface="Arial" pitchFamily="34" charset="0"/>
                  <a:sym typeface="Arial"/>
                </a:rPr>
                <a:t>, correo electrónico, chats, comercio electrónico, redes sociales, entre otros) pueden comportar algún riesgo, al igual que ocurre en las actividades que realizamos en el «mundo físico».</a:t>
              </a:r>
              <a:r>
                <a:rPr kumimoji="0" lang="es-EC" altLang="ko-KR" sz="1300" b="0" i="0" u="none" strike="noStrike" kern="0" cap="none" spc="0" normalizeH="0" baseline="0" noProof="0" dirty="0">
                  <a:ln>
                    <a:noFill/>
                  </a:ln>
                  <a:solidFill>
                    <a:srgbClr val="000000"/>
                  </a:solidFill>
                  <a:effectLst/>
                  <a:uLnTx/>
                  <a:uFillTx/>
                  <a:latin typeface="Arial"/>
                  <a:cs typeface="Arial" pitchFamily="34" charset="0"/>
                  <a:sym typeface="Arial"/>
                </a:rPr>
                <a:t>   </a:t>
              </a:r>
            </a:p>
          </p:txBody>
        </p:sp>
        <p:sp>
          <p:nvSpPr>
            <p:cNvPr id="28" name="TextBox 37">
              <a:extLst>
                <a:ext uri="{FF2B5EF4-FFF2-40B4-BE49-F238E27FC236}">
                  <a16:creationId xmlns:a16="http://schemas.microsoft.com/office/drawing/2014/main" id="{504E60EC-E876-4001-A82A-822850E64A1F}"/>
                </a:ext>
              </a:extLst>
            </p:cNvPr>
            <p:cNvSpPr txBox="1"/>
            <p:nvPr/>
          </p:nvSpPr>
          <p:spPr>
            <a:xfrm>
              <a:off x="2135876" y="1616962"/>
              <a:ext cx="2138114" cy="25855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altLang="ko-KR" sz="1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cs typeface="Arial" pitchFamily="34" charset="0"/>
                  <a:sym typeface="Arial"/>
                </a:rPr>
                <a:t>RIESGOS Y PELIGROS</a:t>
              </a:r>
              <a:endParaRPr kumimoji="0" lang="es-EC" altLang="ko-KR" sz="1200" b="1" i="0" u="none" strike="noStrike" kern="0" cap="none" spc="0" normalizeH="0" baseline="0" noProof="0" dirty="0">
                <a:ln>
                  <a:noFill/>
                </a:ln>
                <a:solidFill>
                  <a:srgbClr val="000000">
                    <a:lumMod val="75000"/>
                    <a:lumOff val="25000"/>
                  </a:srgbClr>
                </a:solidFill>
                <a:effectLst/>
                <a:uLnTx/>
                <a:uFillTx/>
                <a:latin typeface="Arial"/>
                <a:cs typeface="Arial" pitchFamily="34" charset="0"/>
                <a:sym typeface="Arial"/>
              </a:endParaRPr>
            </a:p>
          </p:txBody>
        </p:sp>
      </p:grpSp>
      <p:grpSp>
        <p:nvGrpSpPr>
          <p:cNvPr id="29" name="Group 38">
            <a:extLst>
              <a:ext uri="{FF2B5EF4-FFF2-40B4-BE49-F238E27FC236}">
                <a16:creationId xmlns:a16="http://schemas.microsoft.com/office/drawing/2014/main" id="{AC80C8C5-98F4-4A8F-AB7F-0184F40C274D}"/>
              </a:ext>
            </a:extLst>
          </p:cNvPr>
          <p:cNvGrpSpPr/>
          <p:nvPr/>
        </p:nvGrpSpPr>
        <p:grpSpPr>
          <a:xfrm>
            <a:off x="5228854" y="3383519"/>
            <a:ext cx="875835" cy="925311"/>
            <a:chOff x="896255" y="1986583"/>
            <a:chExt cx="777316" cy="777316"/>
          </a:xfrm>
        </p:grpSpPr>
        <p:sp>
          <p:nvSpPr>
            <p:cNvPr id="30" name="Oval 39">
              <a:extLst>
                <a:ext uri="{FF2B5EF4-FFF2-40B4-BE49-F238E27FC236}">
                  <a16:creationId xmlns:a16="http://schemas.microsoft.com/office/drawing/2014/main" id="{3555D933-EAF6-4DAD-8BE1-A1CAC3DB904C}"/>
                </a:ext>
              </a:extLst>
            </p:cNvPr>
            <p:cNvSpPr/>
            <p:nvPr/>
          </p:nvSpPr>
          <p:spPr>
            <a:xfrm>
              <a:off x="896255" y="1986583"/>
              <a:ext cx="777316" cy="777316"/>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sym typeface="Arial"/>
              </a:endParaRPr>
            </a:p>
          </p:txBody>
        </p:sp>
        <p:sp>
          <p:nvSpPr>
            <p:cNvPr id="31" name="Oval 40">
              <a:extLst>
                <a:ext uri="{FF2B5EF4-FFF2-40B4-BE49-F238E27FC236}">
                  <a16:creationId xmlns:a16="http://schemas.microsoft.com/office/drawing/2014/main" id="{2E2D0009-2E9B-4BE4-848A-F2C38C9CE900}"/>
                </a:ext>
              </a:extLst>
            </p:cNvPr>
            <p:cNvSpPr/>
            <p:nvPr/>
          </p:nvSpPr>
          <p:spPr>
            <a:xfrm>
              <a:off x="987877" y="2078205"/>
              <a:ext cx="594072" cy="594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altLang="ko-KR" sz="2700" b="0" i="0" u="none" strike="noStrike" kern="0" cap="none" spc="0" normalizeH="0" baseline="0" noProof="0" dirty="0">
                <a:ln>
                  <a:noFill/>
                </a:ln>
                <a:solidFill>
                  <a:srgbClr val="000000"/>
                </a:solidFill>
                <a:effectLst/>
                <a:uLnTx/>
                <a:uFillTx/>
                <a:latin typeface="Arial"/>
                <a:ea typeface="맑은 고딕" panose="020B0503020000020004" pitchFamily="34" charset="-127"/>
                <a:cs typeface="+mn-cs"/>
                <a:sym typeface="Arial"/>
              </a:endParaRPr>
            </a:p>
          </p:txBody>
        </p:sp>
        <p:sp>
          <p:nvSpPr>
            <p:cNvPr id="32" name="TextBox 41">
              <a:extLst>
                <a:ext uri="{FF2B5EF4-FFF2-40B4-BE49-F238E27FC236}">
                  <a16:creationId xmlns:a16="http://schemas.microsoft.com/office/drawing/2014/main" id="{8B0C8502-42FC-4898-973E-3E22434C3403}"/>
                </a:ext>
              </a:extLst>
            </p:cNvPr>
            <p:cNvSpPr txBox="1"/>
            <p:nvPr/>
          </p:nvSpPr>
          <p:spPr>
            <a:xfrm>
              <a:off x="996881" y="2147286"/>
              <a:ext cx="576064" cy="387826"/>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altLang="ko-KR" sz="2400" b="1" i="0" u="none" strike="noStrike" kern="0" cap="none" spc="0" normalizeH="0" baseline="0" noProof="0" dirty="0">
                  <a:ln>
                    <a:noFill/>
                  </a:ln>
                  <a:solidFill>
                    <a:srgbClr val="FFFFFF"/>
                  </a:solidFill>
                  <a:effectLst/>
                  <a:uLnTx/>
                  <a:uFillTx/>
                  <a:latin typeface="Arial"/>
                  <a:cs typeface="Arial" pitchFamily="34" charset="0"/>
                  <a:sym typeface="Arial"/>
                </a:rPr>
                <a:t>03</a:t>
              </a:r>
            </a:p>
          </p:txBody>
        </p:sp>
      </p:grpSp>
      <p:pic>
        <p:nvPicPr>
          <p:cNvPr id="33" name="Picture 2" descr="Internet (global network icon) cyan blue glossy round button - 5640204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62" b="97615" l="2077" r="99077">
                        <a14:foregroundMark x1="28231" y1="13538" x2="28231" y2="13538"/>
                        <a14:foregroundMark x1="32077" y1="10846" x2="42308" y2="8385"/>
                        <a14:foregroundMark x1="35308" y1="8692" x2="61538" y2="7615"/>
                        <a14:foregroundMark x1="36077" y1="6538" x2="13385" y2="24077"/>
                        <a14:foregroundMark x1="13385" y1="25154" x2="6077" y2="42692"/>
                        <a14:foregroundMark x1="5846" y1="43846" x2="9385" y2="64615"/>
                        <a14:foregroundMark x1="9385" y1="65154" x2="24231" y2="86231"/>
                        <a14:foregroundMark x1="24462" y1="87308" x2="28000" y2="87308"/>
                        <a14:foregroundMark x1="68231" y1="90538" x2="90462" y2="70308"/>
                        <a14:foregroundMark x1="90462" y1="70308" x2="93385" y2="48385"/>
                        <a14:foregroundMark x1="82308" y1="20000" x2="60692" y2="7077"/>
                        <a14:foregroundMark x1="33692" y1="8385" x2="20692" y2="14385"/>
                        <a14:foregroundMark x1="52769" y1="69615" x2="52769" y2="69615"/>
                        <a14:backgroundMark x1="52538" y1="69846" x2="52538" y2="69846"/>
                        <a14:backgroundMark x1="8308" y1="9846" x2="8308" y2="9846"/>
                        <a14:backgroundMark x1="3846" y1="37308" x2="3846" y2="37308"/>
                      </a14:backgroundRemoval>
                    </a14:imgEffect>
                  </a14:imgLayer>
                </a14:imgProps>
              </a:ext>
              <a:ext uri="{28A0092B-C50C-407E-A947-70E740481C1C}">
                <a14:useLocalDpi xmlns:a14="http://schemas.microsoft.com/office/drawing/2010/main" val="0"/>
              </a:ext>
            </a:extLst>
          </a:blip>
          <a:srcRect/>
          <a:stretch>
            <a:fillRect/>
          </a:stretch>
        </p:blipFill>
        <p:spPr bwMode="auto">
          <a:xfrm rot="1218562">
            <a:off x="6953363" y="871760"/>
            <a:ext cx="1593743" cy="15937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4" name="AutoShape 4" descr="data:image/png;base64,iVBORw0KGgoAAAANSUhEUgAAAOEAAADhCAMAAAAJbSJIAAAAilBMVEX///8AAAD29vb8/Pzb29udnZ309PTHx8f4+PgEBASvr6/k5OTs7Ozw8PDn5+eKiorQ0NCRkZGBgYG8vLw2NjbCwsJQUFBwcHAQEBDT09NKSkrf39+mpqZoaGh2dnawsLBDQ0MmJiZYWFgvLy+WlpYZGRlgYGAgICA7OzsWFhaEhIR7e3soKChERESUY5YNAAAQyklEQVR4nO1dC3uqOrMGIwgqCsULVrxfW13//++dzCRAAgl2fUvQ7pN3P3u1AkLezCUzk5BaloGBgYGBgYGBgYGBgYGBgYGBgYGBgYGBgYGBgYGBgYGBwW8DkX4Y/C54o3CTRh/rFcX6+5jG3eGrm/Q8BNPj6mIrMFmnC8/65UrrTj8OOSNfRfMzWry6kf8bQC5B+qniVMV8Sn6jJOO9Vm4y8JLb75IksYZjFZFZnMJvoXMRqGe/HPrEIr9FkMu5wGxyTPkvVEwb+MW1SJ+zitdJQdSPvFe3/AegQliuCtms4sAKEvwUwWnOkLqgGV5wppc7grUCx3eXY7DOFW8f41hwwc8xtrzPGdLfb3jNDb4zdCY5x/S1zX8MJ2/qEYZ0alh7JBgy0WQM4dOYnvDtDTO+xTyT+733UgIPsLhzevdNdohRzlqdMwSOTIpLrpaFc1q5rTf8p8jaeInhEzZ8makeoyEwpKC26NsHPAWCdCOUow8q/YYg1vLAFU00pSscmefeQ2JIOuhIj8XVwY0b8Zy8ncMh0Hg2dneExuFAcSJEzdAKUcIj4T7dLeuly7Ktlv8MlMGaKdihKx4PkEFYHJC11LI+0OdK90qZooLzfScxultmgWNxOANfQtu6Fq4rMSQkAYkJXUC/PfrM7/UuINbghB2fhPKJAWpcRzhSlqEVQx9sSzd0mBhX7zP6d5kJzjql4zjGOeKRCkNwRbY9LX1xwXzWn3chGCo0FDCCo4l0rMoQvzyRv0msYItivHbeQoqcIA0xpeYQ5kbkKKzKkA6KQkSQY8giv0NZLV6BhY3RF5XWMZBOuKi78sUVhsTqZd2THaDo8uTEtyevTjcI2GCB81RokFMazgEKGVoYKAz47ShG6UG45fbVY8awnMav+tkAjjFqqaKmYrgRh4au80e6nU/F+0KKNFbZYTuWw7ldUE3m6cKl5lkaCwHl8RBaT/B7FhlNj/uCGDhhFrV/vHToL1Kj0VhsHc0ukHtc8hQoL9m0iDtHg8uSfYZd36M3/cbb9VskVAYmA9loRuKZrcJluz+v5reP8ThyMP2PjtH4+2M9X51nky/lV9ZZ6DDHob+rbUDTQDdInQlTIgL1w72yxRIeld/W01wpiYXR4NerxowONmguD4NeGM1UPPyfsDutUklexHJRyK/yNme0H9Wzl3H0A2HJ/O9pL1Dcio1GG8WZ5sEqggN192KgMw7jNPqYn2fbw6VCN9lNPver9bfTj7tQiEo0j2G1yFfM4wS1nQte0K5msXk1UQZ6rLBymAFNe/YCPV2Bap11Z8F8vsoHiY4h5hKR5lYBanE5/WgezI/qqmKYVtyqx1UxDTCHw1fdo2K01NZliLGjdixGWcVVzVIz5Jmkuruw5Foj4mZAWFP/aC+Aqo2tcI06hhtQea0ijtDZqjxtg0DXqI81IOo+KI7rGA7Q9WpvF0Foc2vV2UBBzF5pHzmEBn8oTugYomfSqwRBox9pzzeAr/onTpkZVqFliAGrPttNdV3WFDYaV5khYrFAFVqGTr3Wk6TOcz8dxJo8UJq9LkbRMgxrXTMI0a8UDBoEJrermguguXvVCS3DzgM1REv0/66Z/4BVvUoxR6Mcv7QM0ftua54Z6Uy7Cbi1EYjFVU7ZGh1Dwnqt5p4DrV40gP4Dm2GeTzl5pJfh8VEGsW8xxfis9+x8Rkl5gZ5hXJde5Be0M8uPaZN+tLdYd1cSC4Se4fKBYhD0NZ9/1dL/FZuHyQx4DXVepWfoPoyu55pY9/k4P1JS7O1v5Sk9Qyuxa0cgwgKlNsoZ2H5t5gsY6S2mhuGfB8MFk/L8Z438JyweWjwOFmo1rmEISniqzR7Aw51+2sx/gKMcCsSmTfUBgaaKAYhKyl8t5Tu6aPfJOGsc5TLsMYRYhYp7Koz1p+RvhYqRb9GSIVbNkHZ2yFbrPROX8agkR/QAzadQGHM68rHl9un8ELfS3Dc8Zts4wx7kFeKkNKvZ+H9R4P4R8IanpWTgWP1pnCHGnFJq6NS29B/RrX92E/go9+OUTVD8ScPuE9GL2LpbXwxiUH/qYtenAEN8YbDAcdg+NbAolOlGljCB08FEv3FniosN7TV35nxJyaHz9JlowsI0YUlY+AeNs/FSRjYZvQY5Ei7ChuJhrBPvmbOZZv666eGCFE5gP7V4kOI0Vav95N0XpPd8OrI2JH4CXJs9ij1uPMCURpyEJiT/xyqmv4lwNjtZuSA/kQOz3rhXLP6HlzaaJcjyhvlJ8ujyM8lwGLA2u9xY3eGQHnQZh8DlJ4PAG454HDrE9WuEBEEgMQzkoWMPMt02zBALQj0rFTlKlkFgoRp6gy6PfULICGweJvS5u6dD23qEKkhwJEdLXpWzfCI+ZhZi/jFpmCEWG8AAhaUl0owKAdXCSRkaZe8stijmCC4XVw998p9XYHwFRgTrE33L8yAgLOUdu/wh6NkgqFFN+DwT3YwhFWekZgiqBYEHvEkCUdcOIpMeq+diVEuY+hGor0FWP6UXzijT6SUp12E4w2ufvaNxa4HhsmBIEd4qDC2UU5/3RYSWe2E+uMvjrh66kDm7hPACsxtQOZ/KmTVUfHZOnhOuW9BS9DRZsZewSagywxRdemQnJ2hOymo2K7TKT/uUgN3O2QxxgivGKAnb3xDrcqjkt3dm5pn7ATusK0U/A6hmQuCUKBiCNwIlXUUQ3+2Zb4nB59JvpzM4abN0/hu+TEOXnn05U4meKsuegaEwxwUho36W8TnwgKGQHqoYEqqmIVXnzQIuRboWgS961JMOaLgZdnm8GYLSUcFYZ/8UpPbp+IDhtjI2PR+EW1cGBUOPUA8SOTAC+Pa1my3BpLLr7alJUgmPHT4swN0GX9QkN/ZXb3WxFw8YguOpm/N6CuCtbGHVqIqhR1n92UJ9mjqieeaYqD2usHPu9vUzm4GY8wuobz0fkurs2U5mqPJrTwbBUFFQlBJD4nU6bgeOJn4K48CFehZqcV7HY+94hR6J4CDzFyS2/cRPPA8s7EI9EvFc16P3wFjH87yJxDAomUgzANculNpKDD2XNrFDZfd1sQcEjS85W6RDG00gRLgTlDBrJ+l0AsqW6l2HWujXF/VI9EJ6KfyLveLdd77AcCk68sYQ8TFbyRCpUDJT6v/3NPa05qc7vEPpuR2XQNYe0V/JV7KzuwQodMjZPtlTenpgfyUXgvxQD1y4l0cO/kVgiIF448tpMV0qcnyZIXQ7NM1NEpBSx4M2DVEylgflzpDK0Ot+2xMCQvI6pG8nYJIeFPVv9Psu8PMynt5uJ4a9DuQWjS9XWMiacpIcD20UKh/5mEwGFnE7o+v2DLrrEspnNrkCKdezwogxdMlwd53Tcy5JD4epRW0YmBFUVHqz4CB14KN54uegI/uzrRRleNBoaB5TYyoEzJRALIRA54PmuSDQTgc6wMNXoancPEgxPdBmi8kPZOm5A9m1gB9vOgHmjymcKdbi81iLoIJ1gKVLkDA6RgIiAScJWgwfgBz8BxfB9fR/pqEZQ3qG3oukCY0Key7PIoPSWNwU1pKrwUWYxVuw6Co8kBpKj+katpq6WHoMDHIEcqQUXRCkhRTRTkFDM4b0d+gfHyLWwOWmN5Wi/uaArqYoWvryjDBQQm7YeMKYMRdETxAYBdIUWJFs1EOK/Ctwnv1EUuvkktg3lDQAp3VamARG2yhKeljD/FHPZiWazU+KunAhWoCw/OLQQu6EuMspDL4iaX/8cB0I1nXF97i0WPzBviv6ctRCzMZwk3sWHgyV2tnYeYijxxgmzLJqrrwd+F2L52bZc/NA55IWEpDez3sA+BKM2wf89uLh9VtB0LNWRkME+JbPogRqDQ6PGpoDvnAE4bA3TuMHl4uvvvFlPK0Aq8DyBNtPZw8ZQ9Z4Js8aXCWVxEtbeicBxyVh5KUe0ovXyu28yiCEO30fl3Nku3+o6I1L+yqhorS00hsX7CoWyJIMC7Y7BqkCLvvmHGJeygd4bNbOki6UgEtYapYlPxdR0UAl6pfDfmRikoQEB+pizkdrWp8LHJnqqnqQcWhrYlwxfbTlrJf0i26lR7b2PgIubasZmlZ1NrPObW3n5U3Wru7nwG1dWty2Bo2ipqxXu/Je2AisKOKj4usXIaCIkzZfKfmsFyL2gG7tm7i4KF+mCjdUL0lFX32ru2EjwLhGHwXXLiM8FwT9zPSw0KxfxT3A7dzafXsNhahfFrFVjycI+WXoPnobHF/UdUIYOfZsAG2RIt//KNG+Y42jumYZYemddtR1mAiwdVsnBvPWrRCA1vSl827Tmp0CyhtiYuHOu8N4r7o84BFC6/t/DdmQNlE/2KsZwMvL/JIAVHGkNsNBFh+0s4ZdwhGtH/Z3UHU90lCrVSUTuaOxLRSuUljU2cLK2RKI0NLv6uOd3MQq2JUZapxo4NyLS9p9R5ZDzHw/+67ipDpQVmyFsa4seiYxDCr5ms6mJ+81OEq7Juw3UhkMJKUeL6oE/WKgQJ5evCqdf9XeH1uxESBJp5jQQA+oLKpVGdqipxz1xQGTCbyxZWWPwJcsXcWm3mJWpOqCiq1VLVMypIMhXLr4kBLpjx5+bKGSrwPbduC7O5cae79tlqCmvtqbqvixVMoi4qZMs9izJvAxcV8kQQCrsxxzyykMc3aV852ikWoZ2idc8DbKvt6HUXKCd3ztJpFsfygYyrzpulqPuo/74aAkAQ1De5tXGFcb5pn3P66nN4kZ7tbGfWHXyYNOkW2yPa/HTj+e4ripIehjqZBYvR4yxXjb999gY2Fy5YqafQ6P6u2iADh7rz0Lu3oJN/7EXnr1DpiExcx+VnjiK2KXm9u2JEf8APJw9QxFebkTlGCbuwxo0WHh27lkbmQ55pFrAcg2AiU3jmkmxWVSleqrQCyP7cY9CeTDXB/j2LmdrwXDYR3DLHhhy/Rhgc0bMKQgs0wCMnAsyYoZZDjoQh8MahmySS2uye3tofAAxCJ8yC+9GuuJYsnwgOEB1zbg2qDNu0gQcWQWJ2+UzCaIS6XjZS1Bn+951Wvh9Z+/BH/9yY6kbscMT64wPZxuBLUmVtrqbjQ/wpDv/n8Ba8xosv1ppT3dHk+oRpgtvpGC5sh2v5wJqroGyR7E1iomfo/eaBn2pnHqROP1arZ7y03nESHkOrhPdcaR7YQgTd2Ggs1xVDL4d5QfR76J6TnzE4yQMHL3BIZrzvJ123f+Jaj1LGeZeK68BnfEj0V4OS20c5PVbF4dfP4dpodc/+Y9WPWE2w8WsxjF6oReIXMMcEdB8L5/2aIAbWq8K8S02gxxKsa3r7zkmDPsCjtJg05Tk93/GnWNt4InuWerEcYYkW3Yhwv+kZas6IrLStJfww+wkEs3HMCKbXu65ZM6R37mjb2nFm4/m4LxJYa4XR+rcpMiSp3yz78Mo7SU7kNuAcvTbvlLpHzhX1uLnZ4LTAy8XiTMpoGrdPJJCGZ8/NSr98//N3Q34zPuSA40HD6vSMZj+BhwRX7NXshPAi/eBCOc5B1nG5zz4JorcltbsTUPUp4Z33BP1PIGrM2h4i873BBfXhdtDnz1yfbV7WgOWSj+fkn9s5AVwd+msvZ8zLPY9PfFND8E5MSf/f+ML62CWBPnP/QHnhXItzUxMDAwMDD4fwsCG0UEwXA4ohhk+A2V4Yfw3GAocBIwCt7h7zr+G9yhmtowcL3/RHRDUCU5hkEQuLAjwatbZWBgYGBgYGBgYGBgYGBgYGBgYGBgYGBgYGBgYGDwS/B/tZPFcnGy24kAAAAASUVORK5CYII="/>
          <p:cNvSpPr>
            <a:spLocks noChangeAspect="1" noChangeArrowheads="1"/>
          </p:cNvSpPr>
          <p:nvPr/>
        </p:nvSpPr>
        <p:spPr bwMode="auto">
          <a:xfrm>
            <a:off x="8040287" y="4301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sz="1400" b="0" i="0" u="none" strike="noStrike" kern="0" cap="none" spc="0" normalizeH="0" baseline="0" noProof="0">
              <a:ln>
                <a:noFill/>
              </a:ln>
              <a:solidFill>
                <a:srgbClr val="000000"/>
              </a:solidFill>
              <a:effectLst/>
              <a:uLnTx/>
              <a:uFillTx/>
              <a:latin typeface="Arial"/>
              <a:cs typeface="Arial"/>
              <a:sym typeface="Arial"/>
            </a:endParaRPr>
          </a:p>
        </p:txBody>
      </p:sp>
      <p:pic>
        <p:nvPicPr>
          <p:cNvPr id="35" name="Imagen 34"/>
          <p:cNvPicPr>
            <a:picLocks noChangeAspect="1"/>
          </p:cNvPicPr>
          <p:nvPr/>
        </p:nvPicPr>
        <p:blipFill>
          <a:blip r:embed="rId5">
            <a:extLst>
              <a:ext uri="{BEBA8EAE-BF5A-486C-A8C5-ECC9F3942E4B}">
                <a14:imgProps xmlns:a14="http://schemas.microsoft.com/office/drawing/2010/main">
                  <a14:imgLayer r:embed="rId6">
                    <a14:imgEffect>
                      <a14:backgroundRemoval t="599" b="94012" l="0" r="100000">
                        <a14:foregroundMark x1="62857" y1="75449" x2="62857" y2="75449"/>
                        <a14:foregroundMark x1="33571" y1="49701" x2="33571" y2="49701"/>
                        <a14:foregroundMark x1="46429" y1="46707" x2="46429" y2="46707"/>
                        <a14:foregroundMark x1="69286" y1="50299" x2="69286" y2="50299"/>
                      </a14:backgroundRemoval>
                    </a14:imgEffect>
                  </a14:imgLayer>
                </a14:imgProps>
              </a:ext>
            </a:extLst>
          </a:blip>
          <a:stretch>
            <a:fillRect/>
          </a:stretch>
        </p:blipFill>
        <p:spPr>
          <a:xfrm>
            <a:off x="4536703" y="2183029"/>
            <a:ext cx="903428" cy="992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247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0" name="CuadroTexto 89"/>
          <p:cNvSpPr txBox="1"/>
          <p:nvPr/>
        </p:nvSpPr>
        <p:spPr>
          <a:xfrm>
            <a:off x="1981056" y="1163132"/>
            <a:ext cx="6135013"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5000" b="1" i="1" dirty="0">
                <a:solidFill>
                  <a:srgbClr val="00206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MODUS OPERANDI</a:t>
            </a:r>
            <a:endParaRPr kumimoji="0" lang="es-EC" sz="5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91" name="Group 209">
            <a:extLst>
              <a:ext uri="{FF2B5EF4-FFF2-40B4-BE49-F238E27FC236}">
                <a16:creationId xmlns:a16="http://schemas.microsoft.com/office/drawing/2014/main" id="{CBA8666D-FA16-4593-84B8-69445882BFC2}"/>
              </a:ext>
            </a:extLst>
          </p:cNvPr>
          <p:cNvGrpSpPr/>
          <p:nvPr/>
        </p:nvGrpSpPr>
        <p:grpSpPr>
          <a:xfrm>
            <a:off x="3198981" y="2327943"/>
            <a:ext cx="3699092" cy="3054580"/>
            <a:chOff x="732823" y="2045143"/>
            <a:chExt cx="4898146" cy="4089765"/>
          </a:xfrm>
        </p:grpSpPr>
        <p:grpSp>
          <p:nvGrpSpPr>
            <p:cNvPr id="92" name="Group 210">
              <a:extLst>
                <a:ext uri="{FF2B5EF4-FFF2-40B4-BE49-F238E27FC236}">
                  <a16:creationId xmlns:a16="http://schemas.microsoft.com/office/drawing/2014/main" id="{8F33BA4C-0C06-4B82-99F9-99FA0AD1B24D}"/>
                </a:ext>
              </a:extLst>
            </p:cNvPr>
            <p:cNvGrpSpPr/>
            <p:nvPr/>
          </p:nvGrpSpPr>
          <p:grpSpPr>
            <a:xfrm flipH="1">
              <a:off x="732823" y="3007650"/>
              <a:ext cx="4898146" cy="3127258"/>
              <a:chOff x="1585738" y="4408438"/>
              <a:chExt cx="2717520" cy="1735021"/>
            </a:xfrm>
          </p:grpSpPr>
          <p:sp>
            <p:nvSpPr>
              <p:cNvPr id="108" name="Oval 226">
                <a:extLst>
                  <a:ext uri="{FF2B5EF4-FFF2-40B4-BE49-F238E27FC236}">
                    <a16:creationId xmlns:a16="http://schemas.microsoft.com/office/drawing/2014/main" id="{8C5D735B-632B-4BFA-B59D-2D8D10F50E5D}"/>
                  </a:ext>
                </a:extLst>
              </p:cNvPr>
              <p:cNvSpPr/>
              <p:nvPr/>
            </p:nvSpPr>
            <p:spPr>
              <a:xfrm>
                <a:off x="1585738" y="5752874"/>
                <a:ext cx="2717520" cy="390585"/>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ltLang="ko-KR" sz="2700" dirty="0"/>
              </a:p>
            </p:txBody>
          </p:sp>
          <p:grpSp>
            <p:nvGrpSpPr>
              <p:cNvPr id="109" name="Group 227">
                <a:extLst>
                  <a:ext uri="{FF2B5EF4-FFF2-40B4-BE49-F238E27FC236}">
                    <a16:creationId xmlns:a16="http://schemas.microsoft.com/office/drawing/2014/main" id="{10AAAC6E-2AD7-4739-8A7B-7D52CE614DEC}"/>
                  </a:ext>
                </a:extLst>
              </p:cNvPr>
              <p:cNvGrpSpPr/>
              <p:nvPr/>
            </p:nvGrpSpPr>
            <p:grpSpPr>
              <a:xfrm flipH="1">
                <a:off x="1855021" y="4408438"/>
                <a:ext cx="2426144" cy="1612821"/>
                <a:chOff x="6917382" y="4652701"/>
                <a:chExt cx="2983072" cy="1983048"/>
              </a:xfrm>
            </p:grpSpPr>
            <p:sp>
              <p:nvSpPr>
                <p:cNvPr id="110" name="Freeform: Shape 228">
                  <a:extLst>
                    <a:ext uri="{FF2B5EF4-FFF2-40B4-BE49-F238E27FC236}">
                      <a16:creationId xmlns:a16="http://schemas.microsoft.com/office/drawing/2014/main" id="{155F27CB-8EFA-42C0-BA70-B67C1E6BAD4E}"/>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s-EC" dirty="0"/>
                </a:p>
              </p:txBody>
            </p:sp>
            <p:sp>
              <p:nvSpPr>
                <p:cNvPr id="111" name="Freeform: Shape 229">
                  <a:extLst>
                    <a:ext uri="{FF2B5EF4-FFF2-40B4-BE49-F238E27FC236}">
                      <a16:creationId xmlns:a16="http://schemas.microsoft.com/office/drawing/2014/main" id="{CC212F2C-D933-4B9E-A00B-BCE6325B17FC}"/>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s-EC" dirty="0"/>
                </a:p>
              </p:txBody>
            </p:sp>
            <p:sp>
              <p:nvSpPr>
                <p:cNvPr id="112" name="Freeform: Shape 230">
                  <a:extLst>
                    <a:ext uri="{FF2B5EF4-FFF2-40B4-BE49-F238E27FC236}">
                      <a16:creationId xmlns:a16="http://schemas.microsoft.com/office/drawing/2014/main" id="{DC37055F-DEAA-402F-87E9-5376B1F6EF49}"/>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s-EC" dirty="0"/>
                </a:p>
              </p:txBody>
            </p:sp>
            <p:sp>
              <p:nvSpPr>
                <p:cNvPr id="113" name="Freeform: Shape 231">
                  <a:extLst>
                    <a:ext uri="{FF2B5EF4-FFF2-40B4-BE49-F238E27FC236}">
                      <a16:creationId xmlns:a16="http://schemas.microsoft.com/office/drawing/2014/main" id="{F8C9056B-421F-4ED3-9D25-9C8642D42C59}"/>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s-EC" dirty="0"/>
                </a:p>
              </p:txBody>
            </p:sp>
            <p:sp>
              <p:nvSpPr>
                <p:cNvPr id="114" name="Freeform: Shape 232">
                  <a:extLst>
                    <a:ext uri="{FF2B5EF4-FFF2-40B4-BE49-F238E27FC236}">
                      <a16:creationId xmlns:a16="http://schemas.microsoft.com/office/drawing/2014/main" id="{73DCA072-7B6E-4B95-B4FA-CFCA34CDD3C3}"/>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s-EC" dirty="0"/>
                </a:p>
              </p:txBody>
            </p:sp>
            <p:sp>
              <p:nvSpPr>
                <p:cNvPr id="115" name="Freeform: Shape 233">
                  <a:extLst>
                    <a:ext uri="{FF2B5EF4-FFF2-40B4-BE49-F238E27FC236}">
                      <a16:creationId xmlns:a16="http://schemas.microsoft.com/office/drawing/2014/main" id="{6BC3E05B-1624-4E0C-B86E-7A89FC39E3E2}"/>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s-EC" dirty="0"/>
                </a:p>
              </p:txBody>
            </p:sp>
            <p:sp>
              <p:nvSpPr>
                <p:cNvPr id="116" name="Freeform: Shape 234">
                  <a:extLst>
                    <a:ext uri="{FF2B5EF4-FFF2-40B4-BE49-F238E27FC236}">
                      <a16:creationId xmlns:a16="http://schemas.microsoft.com/office/drawing/2014/main" id="{16086152-3667-42C2-ABA2-F2B8457002F8}"/>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s-EC" dirty="0"/>
                </a:p>
              </p:txBody>
            </p:sp>
          </p:grpSp>
        </p:grpSp>
        <p:grpSp>
          <p:nvGrpSpPr>
            <p:cNvPr id="93" name="Group 211">
              <a:extLst>
                <a:ext uri="{FF2B5EF4-FFF2-40B4-BE49-F238E27FC236}">
                  <a16:creationId xmlns:a16="http://schemas.microsoft.com/office/drawing/2014/main" id="{FEEF18A5-7553-454E-8062-28CA70CD02B2}"/>
                </a:ext>
              </a:extLst>
            </p:cNvPr>
            <p:cNvGrpSpPr/>
            <p:nvPr/>
          </p:nvGrpSpPr>
          <p:grpSpPr>
            <a:xfrm>
              <a:off x="1036543" y="2045143"/>
              <a:ext cx="2961756" cy="3431661"/>
              <a:chOff x="810119" y="1788769"/>
              <a:chExt cx="2961756" cy="3431661"/>
            </a:xfrm>
          </p:grpSpPr>
          <p:sp>
            <p:nvSpPr>
              <p:cNvPr id="94" name="Freeform: Shape 212">
                <a:extLst>
                  <a:ext uri="{FF2B5EF4-FFF2-40B4-BE49-F238E27FC236}">
                    <a16:creationId xmlns:a16="http://schemas.microsoft.com/office/drawing/2014/main" id="{CF0A1F96-114D-44D1-8A07-BE938D15E6D8}"/>
                  </a:ext>
                </a:extLst>
              </p:cNvPr>
              <p:cNvSpPr/>
              <p:nvPr/>
            </p:nvSpPr>
            <p:spPr>
              <a:xfrm rot="739140" flipH="1">
                <a:off x="2488836" y="1806214"/>
                <a:ext cx="589030" cy="684918"/>
              </a:xfrm>
              <a:custGeom>
                <a:avLst/>
                <a:gdLst>
                  <a:gd name="connsiteX0" fmla="*/ 737970 w 815751"/>
                  <a:gd name="connsiteY0" fmla="*/ 666829 h 948547"/>
                  <a:gd name="connsiteX1" fmla="*/ 821442 w 815751"/>
                  <a:gd name="connsiteY1" fmla="*/ 388905 h 948547"/>
                  <a:gd name="connsiteX2" fmla="*/ 410721 w 815751"/>
                  <a:gd name="connsiteY2" fmla="*/ 0 h 948547"/>
                  <a:gd name="connsiteX3" fmla="*/ 0 w 815751"/>
                  <a:gd name="connsiteY3" fmla="*/ 388905 h 948547"/>
                  <a:gd name="connsiteX4" fmla="*/ 42685 w 815751"/>
                  <a:gd name="connsiteY4" fmla="*/ 561540 h 948547"/>
                  <a:gd name="connsiteX5" fmla="*/ 90112 w 815751"/>
                  <a:gd name="connsiteY5" fmla="*/ 828082 h 948547"/>
                  <a:gd name="connsiteX6" fmla="*/ 90112 w 815751"/>
                  <a:gd name="connsiteY6" fmla="*/ 828082 h 948547"/>
                  <a:gd name="connsiteX7" fmla="*/ 129002 w 815751"/>
                  <a:gd name="connsiteY7" fmla="*/ 863178 h 948547"/>
                  <a:gd name="connsiteX8" fmla="*/ 257056 w 815751"/>
                  <a:gd name="connsiteY8" fmla="*/ 897326 h 948547"/>
                  <a:gd name="connsiteX9" fmla="*/ 492296 w 815751"/>
                  <a:gd name="connsiteY9" fmla="*/ 860333 h 948547"/>
                  <a:gd name="connsiteX10" fmla="*/ 602328 w 815751"/>
                  <a:gd name="connsiteY10" fmla="*/ 957085 h 948547"/>
                  <a:gd name="connsiteX11" fmla="*/ 758838 w 815751"/>
                  <a:gd name="connsiteY11" fmla="*/ 734176 h 948547"/>
                  <a:gd name="connsiteX12" fmla="*/ 737970 w 815751"/>
                  <a:gd name="connsiteY12" fmla="*/ 666829 h 94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5751" h="948547">
                    <a:moveTo>
                      <a:pt x="737970" y="666829"/>
                    </a:moveTo>
                    <a:cubicBezTo>
                      <a:pt x="771169" y="552055"/>
                      <a:pt x="815751" y="510319"/>
                      <a:pt x="821442" y="388905"/>
                    </a:cubicBezTo>
                    <a:cubicBezTo>
                      <a:pt x="832825" y="174533"/>
                      <a:pt x="637424" y="0"/>
                      <a:pt x="410721" y="0"/>
                    </a:cubicBezTo>
                    <a:cubicBezTo>
                      <a:pt x="184018" y="0"/>
                      <a:pt x="0" y="173584"/>
                      <a:pt x="0" y="388905"/>
                    </a:cubicBezTo>
                    <a:cubicBezTo>
                      <a:pt x="0" y="451509"/>
                      <a:pt x="31302" y="502730"/>
                      <a:pt x="42685" y="561540"/>
                    </a:cubicBezTo>
                    <a:cubicBezTo>
                      <a:pt x="42685" y="562489"/>
                      <a:pt x="81575" y="825237"/>
                      <a:pt x="90112" y="828082"/>
                    </a:cubicBezTo>
                    <a:lnTo>
                      <a:pt x="90112" y="828082"/>
                    </a:lnTo>
                    <a:cubicBezTo>
                      <a:pt x="95803" y="849899"/>
                      <a:pt x="111929" y="857487"/>
                      <a:pt x="129002" y="863178"/>
                    </a:cubicBezTo>
                    <a:cubicBezTo>
                      <a:pt x="136591" y="867921"/>
                      <a:pt x="252314" y="894481"/>
                      <a:pt x="257056" y="897326"/>
                    </a:cubicBezTo>
                    <a:cubicBezTo>
                      <a:pt x="338632" y="905863"/>
                      <a:pt x="416412" y="889738"/>
                      <a:pt x="492296" y="860333"/>
                    </a:cubicBezTo>
                    <a:cubicBezTo>
                      <a:pt x="515061" y="850847"/>
                      <a:pt x="578614" y="932422"/>
                      <a:pt x="602328" y="957085"/>
                    </a:cubicBezTo>
                    <a:cubicBezTo>
                      <a:pt x="615608" y="959930"/>
                      <a:pt x="742713" y="794883"/>
                      <a:pt x="758838" y="734176"/>
                    </a:cubicBezTo>
                    <a:cubicBezTo>
                      <a:pt x="750301" y="723742"/>
                      <a:pt x="737970" y="688646"/>
                      <a:pt x="737970" y="666829"/>
                    </a:cubicBezTo>
                    <a:close/>
                  </a:path>
                </a:pathLst>
              </a:custGeom>
              <a:solidFill>
                <a:srgbClr val="FDCE98"/>
              </a:solidFill>
              <a:ln w="9484" cap="flat">
                <a:noFill/>
                <a:prstDash val="solid"/>
                <a:miter/>
              </a:ln>
            </p:spPr>
            <p:txBody>
              <a:bodyPr rtlCol="0" anchor="ctr"/>
              <a:lstStyle/>
              <a:p>
                <a:endParaRPr lang="es-EC" dirty="0"/>
              </a:p>
            </p:txBody>
          </p:sp>
          <p:sp>
            <p:nvSpPr>
              <p:cNvPr id="95" name="Freeform: Shape 213">
                <a:extLst>
                  <a:ext uri="{FF2B5EF4-FFF2-40B4-BE49-F238E27FC236}">
                    <a16:creationId xmlns:a16="http://schemas.microsoft.com/office/drawing/2014/main" id="{C15EB09C-CB45-4B12-A174-8EDDAEC1A51E}"/>
                  </a:ext>
                </a:extLst>
              </p:cNvPr>
              <p:cNvSpPr/>
              <p:nvPr/>
            </p:nvSpPr>
            <p:spPr>
              <a:xfrm rot="739140" flipH="1">
                <a:off x="2428885" y="1788769"/>
                <a:ext cx="684918" cy="506840"/>
              </a:xfrm>
              <a:custGeom>
                <a:avLst/>
                <a:gdLst>
                  <a:gd name="connsiteX0" fmla="*/ 912217 w 948547"/>
                  <a:gd name="connsiteY0" fmla="*/ 188902 h 701925"/>
                  <a:gd name="connsiteX1" fmla="*/ 798391 w 948547"/>
                  <a:gd name="connsiteY1" fmla="*/ 80768 h 701925"/>
                  <a:gd name="connsiteX2" fmla="*/ 748118 w 948547"/>
                  <a:gd name="connsiteY2" fmla="*/ 11524 h 701925"/>
                  <a:gd name="connsiteX3" fmla="*/ 639983 w 948547"/>
                  <a:gd name="connsiteY3" fmla="*/ 13421 h 701925"/>
                  <a:gd name="connsiteX4" fmla="*/ 597299 w 948547"/>
                  <a:gd name="connsiteY4" fmla="*/ 19112 h 701925"/>
                  <a:gd name="connsiteX5" fmla="*/ 386721 w 948547"/>
                  <a:gd name="connsiteY5" fmla="*/ 10575 h 701925"/>
                  <a:gd name="connsiteX6" fmla="*/ 288072 w 948547"/>
                  <a:gd name="connsiteY6" fmla="*/ 24804 h 701925"/>
                  <a:gd name="connsiteX7" fmla="*/ 158121 w 948547"/>
                  <a:gd name="connsiteY7" fmla="*/ 56106 h 701925"/>
                  <a:gd name="connsiteX8" fmla="*/ 125870 w 948547"/>
                  <a:gd name="connsiteY8" fmla="*/ 76025 h 701925"/>
                  <a:gd name="connsiteX9" fmla="*/ 63266 w 948547"/>
                  <a:gd name="connsiteY9" fmla="*/ 198388 h 701925"/>
                  <a:gd name="connsiteX10" fmla="*/ 3508 w 948547"/>
                  <a:gd name="connsiteY10" fmla="*/ 349207 h 701925"/>
                  <a:gd name="connsiteX11" fmla="*/ 4456 w 948547"/>
                  <a:gd name="connsiteY11" fmla="*/ 422245 h 701925"/>
                  <a:gd name="connsiteX12" fmla="*/ 4456 w 948547"/>
                  <a:gd name="connsiteY12" fmla="*/ 422245 h 701925"/>
                  <a:gd name="connsiteX13" fmla="*/ 58524 w 948547"/>
                  <a:gd name="connsiteY13" fmla="*/ 583498 h 701925"/>
                  <a:gd name="connsiteX14" fmla="*/ 71803 w 948547"/>
                  <a:gd name="connsiteY14" fmla="*/ 560733 h 701925"/>
                  <a:gd name="connsiteX15" fmla="*/ 104054 w 948547"/>
                  <a:gd name="connsiteY15" fmla="*/ 474415 h 701925"/>
                  <a:gd name="connsiteX16" fmla="*/ 142944 w 948547"/>
                  <a:gd name="connsiteY16" fmla="*/ 476312 h 701925"/>
                  <a:gd name="connsiteX17" fmla="*/ 200806 w 948547"/>
                  <a:gd name="connsiteY17" fmla="*/ 564527 h 701925"/>
                  <a:gd name="connsiteX18" fmla="*/ 263410 w 948547"/>
                  <a:gd name="connsiteY18" fmla="*/ 581601 h 701925"/>
                  <a:gd name="connsiteX19" fmla="*/ 421817 w 948547"/>
                  <a:gd name="connsiteY19" fmla="*/ 565476 h 701925"/>
                  <a:gd name="connsiteX20" fmla="*/ 497701 w 948547"/>
                  <a:gd name="connsiteY20" fmla="*/ 528482 h 701925"/>
                  <a:gd name="connsiteX21" fmla="*/ 524260 w 948547"/>
                  <a:gd name="connsiteY21" fmla="*/ 540814 h 701925"/>
                  <a:gd name="connsiteX22" fmla="*/ 739581 w 948547"/>
                  <a:gd name="connsiteY22" fmla="*/ 710604 h 701925"/>
                  <a:gd name="connsiteX23" fmla="*/ 788905 w 948547"/>
                  <a:gd name="connsiteY23" fmla="*/ 634720 h 701925"/>
                  <a:gd name="connsiteX24" fmla="*/ 814516 w 948547"/>
                  <a:gd name="connsiteY24" fmla="*/ 570219 h 701925"/>
                  <a:gd name="connsiteX25" fmla="*/ 863841 w 948547"/>
                  <a:gd name="connsiteY25" fmla="*/ 491489 h 701925"/>
                  <a:gd name="connsiteX26" fmla="*/ 919805 w 948547"/>
                  <a:gd name="connsiteY26" fmla="*/ 377663 h 701925"/>
                  <a:gd name="connsiteX27" fmla="*/ 912217 w 948547"/>
                  <a:gd name="connsiteY27" fmla="*/ 188902 h 701925"/>
                  <a:gd name="connsiteX28" fmla="*/ 104054 w 948547"/>
                  <a:gd name="connsiteY28" fmla="*/ 413708 h 701925"/>
                  <a:gd name="connsiteX29" fmla="*/ 85083 w 948547"/>
                  <a:gd name="connsiteY29" fmla="*/ 446907 h 701925"/>
                  <a:gd name="connsiteX30" fmla="*/ 40501 w 948547"/>
                  <a:gd name="connsiteY30" fmla="*/ 445959 h 701925"/>
                  <a:gd name="connsiteX31" fmla="*/ 24376 w 948547"/>
                  <a:gd name="connsiteY31" fmla="*/ 431731 h 701925"/>
                  <a:gd name="connsiteX32" fmla="*/ 44295 w 948547"/>
                  <a:gd name="connsiteY32" fmla="*/ 400429 h 701925"/>
                  <a:gd name="connsiteX33" fmla="*/ 80340 w 948547"/>
                  <a:gd name="connsiteY33" fmla="*/ 394737 h 701925"/>
                  <a:gd name="connsiteX34" fmla="*/ 100260 w 948547"/>
                  <a:gd name="connsiteY34" fmla="*/ 403274 h 701925"/>
                  <a:gd name="connsiteX35" fmla="*/ 104054 w 948547"/>
                  <a:gd name="connsiteY35" fmla="*/ 413708 h 701925"/>
                  <a:gd name="connsiteX36" fmla="*/ 366802 w 948547"/>
                  <a:gd name="connsiteY36" fmla="*/ 431731 h 701925"/>
                  <a:gd name="connsiteX37" fmla="*/ 346882 w 948547"/>
                  <a:gd name="connsiteY37" fmla="*/ 442165 h 701925"/>
                  <a:gd name="connsiteX38" fmla="*/ 257719 w 948547"/>
                  <a:gd name="connsiteY38" fmla="*/ 439319 h 701925"/>
                  <a:gd name="connsiteX39" fmla="*/ 229262 w 948547"/>
                  <a:gd name="connsiteY39" fmla="*/ 405171 h 701925"/>
                  <a:gd name="connsiteX40" fmla="*/ 235902 w 948547"/>
                  <a:gd name="connsiteY40" fmla="*/ 396634 h 701925"/>
                  <a:gd name="connsiteX41" fmla="*/ 270050 w 948547"/>
                  <a:gd name="connsiteY41" fmla="*/ 385252 h 701925"/>
                  <a:gd name="connsiteX42" fmla="*/ 327911 w 948547"/>
                  <a:gd name="connsiteY42" fmla="*/ 395686 h 701925"/>
                  <a:gd name="connsiteX43" fmla="*/ 366802 w 948547"/>
                  <a:gd name="connsiteY43" fmla="*/ 431731 h 7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547" h="701925">
                    <a:moveTo>
                      <a:pt x="912217" y="188902"/>
                    </a:moveTo>
                    <a:cubicBezTo>
                      <a:pt x="893246" y="179417"/>
                      <a:pt x="800288" y="120607"/>
                      <a:pt x="798391" y="80768"/>
                    </a:cubicBezTo>
                    <a:cubicBezTo>
                      <a:pt x="796494" y="48517"/>
                      <a:pt x="778471" y="24804"/>
                      <a:pt x="748118" y="11524"/>
                    </a:cubicBezTo>
                    <a:cubicBezTo>
                      <a:pt x="711124" y="-4601"/>
                      <a:pt x="676028" y="-3653"/>
                      <a:pt x="639983" y="13421"/>
                    </a:cubicBezTo>
                    <a:cubicBezTo>
                      <a:pt x="626704" y="21958"/>
                      <a:pt x="611527" y="21009"/>
                      <a:pt x="597299" y="19112"/>
                    </a:cubicBezTo>
                    <a:cubicBezTo>
                      <a:pt x="573585" y="15318"/>
                      <a:pt x="432251" y="141"/>
                      <a:pt x="386721" y="10575"/>
                    </a:cubicBezTo>
                    <a:cubicBezTo>
                      <a:pt x="356367" y="18164"/>
                      <a:pt x="318426" y="18164"/>
                      <a:pt x="288072" y="24804"/>
                    </a:cubicBezTo>
                    <a:cubicBezTo>
                      <a:pt x="266255" y="29546"/>
                      <a:pt x="203651" y="58951"/>
                      <a:pt x="158121" y="56106"/>
                    </a:cubicBezTo>
                    <a:cubicBezTo>
                      <a:pt x="144841" y="55157"/>
                      <a:pt x="133459" y="63694"/>
                      <a:pt x="125870" y="76025"/>
                    </a:cubicBezTo>
                    <a:cubicBezTo>
                      <a:pt x="101208" y="114916"/>
                      <a:pt x="78443" y="154755"/>
                      <a:pt x="63266" y="198388"/>
                    </a:cubicBezTo>
                    <a:cubicBezTo>
                      <a:pt x="39553" y="258146"/>
                      <a:pt x="7302" y="292294"/>
                      <a:pt x="3508" y="349207"/>
                    </a:cubicBezTo>
                    <a:cubicBezTo>
                      <a:pt x="662" y="358692"/>
                      <a:pt x="-3132" y="396634"/>
                      <a:pt x="4456" y="422245"/>
                    </a:cubicBezTo>
                    <a:lnTo>
                      <a:pt x="4456" y="422245"/>
                    </a:lnTo>
                    <a:cubicBezTo>
                      <a:pt x="18684" y="451650"/>
                      <a:pt x="51884" y="563579"/>
                      <a:pt x="58524" y="583498"/>
                    </a:cubicBezTo>
                    <a:cubicBezTo>
                      <a:pt x="71803" y="581601"/>
                      <a:pt x="68958" y="569270"/>
                      <a:pt x="71803" y="560733"/>
                    </a:cubicBezTo>
                    <a:cubicBezTo>
                      <a:pt x="80340" y="531328"/>
                      <a:pt x="85083" y="500026"/>
                      <a:pt x="104054" y="474415"/>
                    </a:cubicBezTo>
                    <a:cubicBezTo>
                      <a:pt x="115436" y="463981"/>
                      <a:pt x="132510" y="457341"/>
                      <a:pt x="142944" y="476312"/>
                    </a:cubicBezTo>
                    <a:cubicBezTo>
                      <a:pt x="167607" y="518049"/>
                      <a:pt x="177092" y="536071"/>
                      <a:pt x="200806" y="564527"/>
                    </a:cubicBezTo>
                    <a:cubicBezTo>
                      <a:pt x="217880" y="584447"/>
                      <a:pt x="237799" y="592984"/>
                      <a:pt x="263410" y="581601"/>
                    </a:cubicBezTo>
                    <a:cubicBezTo>
                      <a:pt x="296609" y="568322"/>
                      <a:pt x="403795" y="566424"/>
                      <a:pt x="421817" y="565476"/>
                    </a:cubicBezTo>
                    <a:cubicBezTo>
                      <a:pt x="455017" y="564527"/>
                      <a:pt x="484421" y="559785"/>
                      <a:pt x="497701" y="528482"/>
                    </a:cubicBezTo>
                    <a:cubicBezTo>
                      <a:pt x="501495" y="518049"/>
                      <a:pt x="518569" y="532277"/>
                      <a:pt x="524260" y="540814"/>
                    </a:cubicBezTo>
                    <a:cubicBezTo>
                      <a:pt x="555563" y="616697"/>
                      <a:pt x="685514" y="703964"/>
                      <a:pt x="739581" y="710604"/>
                    </a:cubicBezTo>
                    <a:cubicBezTo>
                      <a:pt x="782266" y="715346"/>
                      <a:pt x="786060" y="649897"/>
                      <a:pt x="788905" y="634720"/>
                    </a:cubicBezTo>
                    <a:cubicBezTo>
                      <a:pt x="792699" y="611006"/>
                      <a:pt x="797442" y="586344"/>
                      <a:pt x="814516" y="570219"/>
                    </a:cubicBezTo>
                    <a:cubicBezTo>
                      <a:pt x="837281" y="549351"/>
                      <a:pt x="860995" y="522791"/>
                      <a:pt x="863841" y="491489"/>
                    </a:cubicBezTo>
                    <a:cubicBezTo>
                      <a:pt x="868583" y="444062"/>
                      <a:pt x="882811" y="403274"/>
                      <a:pt x="919805" y="377663"/>
                    </a:cubicBezTo>
                    <a:cubicBezTo>
                      <a:pt x="945416" y="360590"/>
                      <a:pt x="973872" y="220205"/>
                      <a:pt x="912217" y="188902"/>
                    </a:cubicBezTo>
                    <a:close/>
                    <a:moveTo>
                      <a:pt x="104054" y="413708"/>
                    </a:moveTo>
                    <a:cubicBezTo>
                      <a:pt x="98363" y="425091"/>
                      <a:pt x="95517" y="444062"/>
                      <a:pt x="85083" y="446907"/>
                    </a:cubicBezTo>
                    <a:cubicBezTo>
                      <a:pt x="67060" y="451650"/>
                      <a:pt x="57575" y="453547"/>
                      <a:pt x="40501" y="445959"/>
                    </a:cubicBezTo>
                    <a:cubicBezTo>
                      <a:pt x="35758" y="444062"/>
                      <a:pt x="25324" y="441216"/>
                      <a:pt x="24376" y="431731"/>
                    </a:cubicBezTo>
                    <a:cubicBezTo>
                      <a:pt x="23427" y="421297"/>
                      <a:pt x="32913" y="416554"/>
                      <a:pt x="44295" y="400429"/>
                    </a:cubicBezTo>
                    <a:cubicBezTo>
                      <a:pt x="55678" y="386200"/>
                      <a:pt x="68958" y="389995"/>
                      <a:pt x="80340" y="394737"/>
                    </a:cubicBezTo>
                    <a:cubicBezTo>
                      <a:pt x="87929" y="397583"/>
                      <a:pt x="93620" y="399480"/>
                      <a:pt x="100260" y="403274"/>
                    </a:cubicBezTo>
                    <a:cubicBezTo>
                      <a:pt x="102157" y="406120"/>
                      <a:pt x="106899" y="408017"/>
                      <a:pt x="104054" y="413708"/>
                    </a:cubicBezTo>
                    <a:close/>
                    <a:moveTo>
                      <a:pt x="366802" y="431731"/>
                    </a:moveTo>
                    <a:cubicBezTo>
                      <a:pt x="363956" y="440268"/>
                      <a:pt x="354470" y="440268"/>
                      <a:pt x="346882" y="442165"/>
                    </a:cubicBezTo>
                    <a:cubicBezTo>
                      <a:pt x="316529" y="448805"/>
                      <a:pt x="287123" y="445959"/>
                      <a:pt x="257719" y="439319"/>
                    </a:cubicBezTo>
                    <a:cubicBezTo>
                      <a:pt x="239696" y="435525"/>
                      <a:pt x="237799" y="417502"/>
                      <a:pt x="229262" y="405171"/>
                    </a:cubicBezTo>
                    <a:cubicBezTo>
                      <a:pt x="224519" y="398531"/>
                      <a:pt x="232108" y="397583"/>
                      <a:pt x="235902" y="396634"/>
                    </a:cubicBezTo>
                    <a:cubicBezTo>
                      <a:pt x="247284" y="392840"/>
                      <a:pt x="259616" y="390943"/>
                      <a:pt x="270050" y="385252"/>
                    </a:cubicBezTo>
                    <a:cubicBezTo>
                      <a:pt x="292815" y="372921"/>
                      <a:pt x="310837" y="378612"/>
                      <a:pt x="327911" y="395686"/>
                    </a:cubicBezTo>
                    <a:cubicBezTo>
                      <a:pt x="346882" y="412760"/>
                      <a:pt x="369647" y="422245"/>
                      <a:pt x="366802" y="431731"/>
                    </a:cubicBezTo>
                    <a:close/>
                  </a:path>
                </a:pathLst>
              </a:custGeom>
              <a:solidFill>
                <a:schemeClr val="tx1">
                  <a:lumMod val="75000"/>
                  <a:lumOff val="25000"/>
                </a:schemeClr>
              </a:solidFill>
              <a:ln w="9484" cap="flat">
                <a:noFill/>
                <a:prstDash val="solid"/>
                <a:miter/>
              </a:ln>
            </p:spPr>
            <p:txBody>
              <a:bodyPr rtlCol="0" anchor="ctr"/>
              <a:lstStyle/>
              <a:p>
                <a:endParaRPr lang="es-EC" dirty="0"/>
              </a:p>
            </p:txBody>
          </p:sp>
          <p:sp>
            <p:nvSpPr>
              <p:cNvPr id="96" name="Freeform: Shape 214">
                <a:extLst>
                  <a:ext uri="{FF2B5EF4-FFF2-40B4-BE49-F238E27FC236}">
                    <a16:creationId xmlns:a16="http://schemas.microsoft.com/office/drawing/2014/main" id="{F5F49065-02C5-4CC0-A50B-0B8318173A80}"/>
                  </a:ext>
                </a:extLst>
              </p:cNvPr>
              <p:cNvSpPr/>
              <p:nvPr/>
            </p:nvSpPr>
            <p:spPr>
              <a:xfrm rot="739140" flipH="1">
                <a:off x="2568160" y="2404920"/>
                <a:ext cx="253420" cy="143832"/>
              </a:xfrm>
              <a:custGeom>
                <a:avLst/>
                <a:gdLst>
                  <a:gd name="connsiteX0" fmla="*/ 9 w 350962"/>
                  <a:gd name="connsiteY0" fmla="*/ 48698 h 199195"/>
                  <a:gd name="connsiteX1" fmla="*/ 252323 w 350962"/>
                  <a:gd name="connsiteY1" fmla="*/ 2219 h 199195"/>
                  <a:gd name="connsiteX2" fmla="*/ 274139 w 350962"/>
                  <a:gd name="connsiteY2" fmla="*/ 6013 h 199195"/>
                  <a:gd name="connsiteX3" fmla="*/ 357612 w 350962"/>
                  <a:gd name="connsiteY3" fmla="*/ 112251 h 199195"/>
                  <a:gd name="connsiteX4" fmla="*/ 321567 w 350962"/>
                  <a:gd name="connsiteY4" fmla="*/ 145450 h 199195"/>
                  <a:gd name="connsiteX5" fmla="*/ 174542 w 350962"/>
                  <a:gd name="connsiteY5" fmla="*/ 205208 h 199195"/>
                  <a:gd name="connsiteX6" fmla="*/ 81584 w 350962"/>
                  <a:gd name="connsiteY6" fmla="*/ 173906 h 199195"/>
                  <a:gd name="connsiteX7" fmla="*/ 9 w 350962"/>
                  <a:gd name="connsiteY7" fmla="*/ 48698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62" h="199195">
                    <a:moveTo>
                      <a:pt x="9" y="48698"/>
                    </a:moveTo>
                    <a:cubicBezTo>
                      <a:pt x="88224" y="53441"/>
                      <a:pt x="171696" y="37315"/>
                      <a:pt x="252323" y="2219"/>
                    </a:cubicBezTo>
                    <a:cubicBezTo>
                      <a:pt x="260860" y="-1575"/>
                      <a:pt x="268448" y="-626"/>
                      <a:pt x="274139" y="6013"/>
                    </a:cubicBezTo>
                    <a:cubicBezTo>
                      <a:pt x="299750" y="40161"/>
                      <a:pt x="338641" y="73360"/>
                      <a:pt x="357612" y="112251"/>
                    </a:cubicBezTo>
                    <a:cubicBezTo>
                      <a:pt x="359509" y="122685"/>
                      <a:pt x="327258" y="142604"/>
                      <a:pt x="321567" y="145450"/>
                    </a:cubicBezTo>
                    <a:cubicBezTo>
                      <a:pt x="307338" y="151141"/>
                      <a:pt x="237146" y="202363"/>
                      <a:pt x="174542" y="205208"/>
                    </a:cubicBezTo>
                    <a:cubicBezTo>
                      <a:pt x="130909" y="207105"/>
                      <a:pt x="108143" y="208054"/>
                      <a:pt x="81584" y="173906"/>
                    </a:cubicBezTo>
                    <a:cubicBezTo>
                      <a:pt x="73047" y="166318"/>
                      <a:pt x="-940" y="55338"/>
                      <a:pt x="9" y="48698"/>
                    </a:cubicBezTo>
                    <a:close/>
                  </a:path>
                </a:pathLst>
              </a:custGeom>
              <a:solidFill>
                <a:srgbClr val="E0B282"/>
              </a:solidFill>
              <a:ln w="9484" cap="flat">
                <a:noFill/>
                <a:prstDash val="solid"/>
                <a:miter/>
              </a:ln>
            </p:spPr>
            <p:txBody>
              <a:bodyPr rtlCol="0" anchor="ctr"/>
              <a:lstStyle/>
              <a:p>
                <a:endParaRPr lang="es-EC" dirty="0"/>
              </a:p>
            </p:txBody>
          </p:sp>
          <p:sp>
            <p:nvSpPr>
              <p:cNvPr id="97" name="Freeform: Shape 215">
                <a:extLst>
                  <a:ext uri="{FF2B5EF4-FFF2-40B4-BE49-F238E27FC236}">
                    <a16:creationId xmlns:a16="http://schemas.microsoft.com/office/drawing/2014/main" id="{A4AE7291-384F-45AF-A712-6C2E9ADFD27F}"/>
                  </a:ext>
                </a:extLst>
              </p:cNvPr>
              <p:cNvSpPr/>
              <p:nvPr/>
            </p:nvSpPr>
            <p:spPr>
              <a:xfrm rot="739140" flipH="1">
                <a:off x="1329694" y="2274675"/>
                <a:ext cx="2007347" cy="2918396"/>
              </a:xfrm>
              <a:custGeom>
                <a:avLst/>
                <a:gdLst>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2175 w 2007347"/>
                  <a:gd name="connsiteY30" fmla="*/ 2574680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0351 w 2007347"/>
                  <a:gd name="connsiteY30" fmla="*/ 2583029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7347" h="2918396">
                    <a:moveTo>
                      <a:pt x="1500877" y="67223"/>
                    </a:moveTo>
                    <a:cubicBezTo>
                      <a:pt x="1376222" y="50785"/>
                      <a:pt x="1138555" y="-2638"/>
                      <a:pt x="1152254" y="102"/>
                    </a:cubicBezTo>
                    <a:cubicBezTo>
                      <a:pt x="1087187" y="111058"/>
                      <a:pt x="1043352" y="204207"/>
                      <a:pt x="911848" y="224754"/>
                    </a:cubicBezTo>
                    <a:cubicBezTo>
                      <a:pt x="845410" y="235029"/>
                      <a:pt x="835822" y="160372"/>
                      <a:pt x="792671" y="121332"/>
                    </a:cubicBezTo>
                    <a:cubicBezTo>
                      <a:pt x="782398" y="107634"/>
                      <a:pt x="742673" y="112428"/>
                      <a:pt x="667332" y="156948"/>
                    </a:cubicBezTo>
                    <a:cubicBezTo>
                      <a:pt x="556375" y="214481"/>
                      <a:pt x="443364" y="280918"/>
                      <a:pt x="356379" y="367902"/>
                    </a:cubicBezTo>
                    <a:cubicBezTo>
                      <a:pt x="312544" y="411052"/>
                      <a:pt x="294051" y="430230"/>
                      <a:pt x="254327" y="471324"/>
                    </a:cubicBezTo>
                    <a:cubicBezTo>
                      <a:pt x="259806" y="374751"/>
                      <a:pt x="273504" y="28183"/>
                      <a:pt x="273504" y="28183"/>
                    </a:cubicBezTo>
                    <a:cubicBezTo>
                      <a:pt x="278299" y="29553"/>
                      <a:pt x="93371" y="30923"/>
                      <a:pt x="70083" y="36402"/>
                    </a:cubicBezTo>
                    <a:cubicBezTo>
                      <a:pt x="61180" y="132290"/>
                      <a:pt x="6386" y="592556"/>
                      <a:pt x="222" y="678170"/>
                    </a:cubicBezTo>
                    <a:cubicBezTo>
                      <a:pt x="-5257" y="763785"/>
                      <a:pt x="91316" y="848714"/>
                      <a:pt x="221450" y="797345"/>
                    </a:cubicBezTo>
                    <a:cubicBezTo>
                      <a:pt x="370077" y="719265"/>
                      <a:pt x="628976" y="550090"/>
                      <a:pt x="782398" y="491187"/>
                    </a:cubicBezTo>
                    <a:cubicBezTo>
                      <a:pt x="889930" y="511735"/>
                      <a:pt x="946093" y="857618"/>
                      <a:pt x="991298" y="955562"/>
                    </a:cubicBezTo>
                    <a:cubicBezTo>
                      <a:pt x="1049516" y="1080902"/>
                      <a:pt x="1089926" y="1106929"/>
                      <a:pt x="1117323" y="1165147"/>
                    </a:cubicBezTo>
                    <a:cubicBezTo>
                      <a:pt x="1028968" y="1208296"/>
                      <a:pt x="567334" y="1363088"/>
                      <a:pt x="474870" y="1417196"/>
                    </a:cubicBezTo>
                    <a:cubicBezTo>
                      <a:pt x="429666" y="1443223"/>
                      <a:pt x="334462" y="1651438"/>
                      <a:pt x="322133" y="1767874"/>
                    </a:cubicBezTo>
                    <a:cubicBezTo>
                      <a:pt x="298162" y="1839790"/>
                      <a:pt x="270764" y="2177455"/>
                      <a:pt x="274189" y="2209646"/>
                    </a:cubicBezTo>
                    <a:cubicBezTo>
                      <a:pt x="281038" y="2254165"/>
                      <a:pt x="293367" y="2408272"/>
                      <a:pt x="203642" y="2475394"/>
                    </a:cubicBezTo>
                    <a:lnTo>
                      <a:pt x="175561" y="2500736"/>
                    </a:lnTo>
                    <a:cubicBezTo>
                      <a:pt x="163233" y="2512380"/>
                      <a:pt x="161863" y="2525393"/>
                      <a:pt x="172136" y="2539091"/>
                    </a:cubicBezTo>
                    <a:cubicBezTo>
                      <a:pt x="238573" y="2538407"/>
                      <a:pt x="462541" y="2552105"/>
                      <a:pt x="568019" y="2605528"/>
                    </a:cubicBezTo>
                    <a:cubicBezTo>
                      <a:pt x="567334" y="2585665"/>
                      <a:pt x="589252" y="2544570"/>
                      <a:pt x="594730" y="2521968"/>
                    </a:cubicBezTo>
                    <a:cubicBezTo>
                      <a:pt x="606374" y="2456901"/>
                      <a:pt x="576923" y="2321287"/>
                      <a:pt x="575553" y="2345259"/>
                    </a:cubicBezTo>
                    <a:cubicBezTo>
                      <a:pt x="578293" y="2290466"/>
                      <a:pt x="610483" y="2204852"/>
                      <a:pt x="608429" y="2150058"/>
                    </a:cubicBezTo>
                    <a:cubicBezTo>
                      <a:pt x="608429" y="2128140"/>
                      <a:pt x="693359" y="1832256"/>
                      <a:pt x="706372" y="1767874"/>
                    </a:cubicBezTo>
                    <a:cubicBezTo>
                      <a:pt x="809110" y="1730889"/>
                      <a:pt x="1140610" y="1646644"/>
                      <a:pt x="1240608" y="1608973"/>
                    </a:cubicBezTo>
                    <a:cubicBezTo>
                      <a:pt x="1232389" y="1719930"/>
                      <a:pt x="1182390" y="1832942"/>
                      <a:pt x="1165952" y="1886365"/>
                    </a:cubicBezTo>
                    <a:cubicBezTo>
                      <a:pt x="1135816" y="1951432"/>
                      <a:pt x="1155678" y="1993897"/>
                      <a:pt x="1139240" y="2050060"/>
                    </a:cubicBezTo>
                    <a:cubicBezTo>
                      <a:pt x="1120062" y="2070608"/>
                      <a:pt x="1088556" y="2425395"/>
                      <a:pt x="1085817" y="2426765"/>
                    </a:cubicBezTo>
                    <a:cubicBezTo>
                      <a:pt x="1082221" y="2449367"/>
                      <a:pt x="1084233" y="2474581"/>
                      <a:pt x="1089733" y="2501014"/>
                    </a:cubicBezTo>
                    <a:lnTo>
                      <a:pt x="1110351" y="2583029"/>
                    </a:lnTo>
                    <a:lnTo>
                      <a:pt x="1494014" y="2824200"/>
                    </a:lnTo>
                    <a:lnTo>
                      <a:pt x="1639399" y="2918396"/>
                    </a:lnTo>
                    <a:lnTo>
                      <a:pt x="1628785" y="2889170"/>
                    </a:lnTo>
                    <a:cubicBezTo>
                      <a:pt x="1617484" y="2857235"/>
                      <a:pt x="1607039" y="2825044"/>
                      <a:pt x="1598135" y="2789086"/>
                    </a:cubicBezTo>
                    <a:cubicBezTo>
                      <a:pt x="1530328" y="2516489"/>
                      <a:pt x="1503616" y="2520598"/>
                      <a:pt x="1463891" y="2415806"/>
                    </a:cubicBezTo>
                    <a:cubicBezTo>
                      <a:pt x="1491288" y="2313068"/>
                      <a:pt x="1722790" y="1850749"/>
                      <a:pt x="1790597" y="1692533"/>
                    </a:cubicBezTo>
                    <a:cubicBezTo>
                      <a:pt x="1822102" y="1618562"/>
                      <a:pt x="1847445" y="1519934"/>
                      <a:pt x="1865937" y="1439798"/>
                    </a:cubicBezTo>
                    <a:cubicBezTo>
                      <a:pt x="1946758" y="1088435"/>
                      <a:pt x="1763200" y="987752"/>
                      <a:pt x="1720735" y="874741"/>
                    </a:cubicBezTo>
                    <a:cubicBezTo>
                      <a:pt x="1772104" y="904193"/>
                      <a:pt x="1889910" y="934329"/>
                      <a:pt x="1933059" y="913097"/>
                    </a:cubicBezTo>
                    <a:cubicBezTo>
                      <a:pt x="2031688" y="864468"/>
                      <a:pt x="2009770" y="805565"/>
                      <a:pt x="1991962" y="710361"/>
                    </a:cubicBezTo>
                    <a:cubicBezTo>
                      <a:pt x="1956347" y="519269"/>
                      <a:pt x="1807035" y="291192"/>
                      <a:pt x="1659092" y="171331"/>
                    </a:cubicBezTo>
                    <a:cubicBezTo>
                      <a:pt x="1620052" y="139825"/>
                      <a:pt x="1554985" y="74073"/>
                      <a:pt x="1500877" y="67223"/>
                    </a:cubicBezTo>
                    <a:close/>
                  </a:path>
                </a:pathLst>
              </a:custGeom>
              <a:solidFill>
                <a:schemeClr val="tx1">
                  <a:lumMod val="75000"/>
                  <a:lumOff val="25000"/>
                </a:schemeClr>
              </a:solidFill>
              <a:ln w="9484" cap="flat">
                <a:noFill/>
                <a:prstDash val="solid"/>
                <a:miter/>
              </a:ln>
            </p:spPr>
            <p:txBody>
              <a:bodyPr wrap="square" rtlCol="0" anchor="ctr">
                <a:noAutofit/>
              </a:bodyPr>
              <a:lstStyle/>
              <a:p>
                <a:endParaRPr lang="es-EC" dirty="0"/>
              </a:p>
            </p:txBody>
          </p:sp>
          <p:sp>
            <p:nvSpPr>
              <p:cNvPr id="98" name="Freeform: Shape 216">
                <a:extLst>
                  <a:ext uri="{FF2B5EF4-FFF2-40B4-BE49-F238E27FC236}">
                    <a16:creationId xmlns:a16="http://schemas.microsoft.com/office/drawing/2014/main" id="{17222DC5-B7BD-4F47-9F74-60B0896CE0EC}"/>
                  </a:ext>
                </a:extLst>
              </p:cNvPr>
              <p:cNvSpPr/>
              <p:nvPr/>
            </p:nvSpPr>
            <p:spPr>
              <a:xfrm rot="739140" flipH="1">
                <a:off x="3432666" y="2249580"/>
                <a:ext cx="267118" cy="89040"/>
              </a:xfrm>
              <a:custGeom>
                <a:avLst/>
                <a:gdLst>
                  <a:gd name="connsiteX0" fmla="*/ 377522 w 369933"/>
                  <a:gd name="connsiteY0" fmla="*/ 28864 h 123311"/>
                  <a:gd name="connsiteX1" fmla="*/ 338632 w 369933"/>
                  <a:gd name="connsiteY1" fmla="*/ 407 h 123311"/>
                  <a:gd name="connsiteX2" fmla="*/ 147973 w 369933"/>
                  <a:gd name="connsiteY2" fmla="*/ 27915 h 123311"/>
                  <a:gd name="connsiteX3" fmla="*/ 140385 w 369933"/>
                  <a:gd name="connsiteY3" fmla="*/ 29813 h 123311"/>
                  <a:gd name="connsiteX4" fmla="*/ 125208 w 369933"/>
                  <a:gd name="connsiteY4" fmla="*/ 26967 h 123311"/>
                  <a:gd name="connsiteX5" fmla="*/ 24662 w 369933"/>
                  <a:gd name="connsiteY5" fmla="*/ 34555 h 123311"/>
                  <a:gd name="connsiteX6" fmla="*/ 0 w 369933"/>
                  <a:gd name="connsiteY6" fmla="*/ 77240 h 123311"/>
                  <a:gd name="connsiteX7" fmla="*/ 22765 w 369933"/>
                  <a:gd name="connsiteY7" fmla="*/ 118027 h 123311"/>
                  <a:gd name="connsiteX8" fmla="*/ 74935 w 369933"/>
                  <a:gd name="connsiteY8" fmla="*/ 128461 h 123311"/>
                  <a:gd name="connsiteX9" fmla="*/ 143231 w 369933"/>
                  <a:gd name="connsiteY9" fmla="*/ 101902 h 123311"/>
                  <a:gd name="connsiteX10" fmla="*/ 201092 w 369933"/>
                  <a:gd name="connsiteY10" fmla="*/ 89571 h 123311"/>
                  <a:gd name="connsiteX11" fmla="*/ 349066 w 369933"/>
                  <a:gd name="connsiteY11" fmla="*/ 68703 h 123311"/>
                  <a:gd name="connsiteX12" fmla="*/ 377522 w 369933"/>
                  <a:gd name="connsiteY12" fmla="*/ 28864 h 123311"/>
                  <a:gd name="connsiteX13" fmla="*/ 49324 w 369933"/>
                  <a:gd name="connsiteY13" fmla="*/ 113285 h 123311"/>
                  <a:gd name="connsiteX14" fmla="*/ 12331 w 369933"/>
                  <a:gd name="connsiteY14" fmla="*/ 76291 h 123311"/>
                  <a:gd name="connsiteX15" fmla="*/ 49324 w 369933"/>
                  <a:gd name="connsiteY15" fmla="*/ 39298 h 123311"/>
                  <a:gd name="connsiteX16" fmla="*/ 86318 w 369933"/>
                  <a:gd name="connsiteY16" fmla="*/ 76291 h 123311"/>
                  <a:gd name="connsiteX17" fmla="*/ 49324 w 369933"/>
                  <a:gd name="connsiteY17" fmla="*/ 113285 h 12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9933" h="123311">
                    <a:moveTo>
                      <a:pt x="377522" y="28864"/>
                    </a:moveTo>
                    <a:cubicBezTo>
                      <a:pt x="374676" y="9893"/>
                      <a:pt x="357602" y="-2438"/>
                      <a:pt x="338632" y="407"/>
                    </a:cubicBezTo>
                    <a:lnTo>
                      <a:pt x="147973" y="27915"/>
                    </a:lnTo>
                    <a:cubicBezTo>
                      <a:pt x="145128" y="27915"/>
                      <a:pt x="143231" y="28864"/>
                      <a:pt x="140385" y="29813"/>
                    </a:cubicBezTo>
                    <a:cubicBezTo>
                      <a:pt x="135642" y="28864"/>
                      <a:pt x="129951" y="27915"/>
                      <a:pt x="125208" y="26967"/>
                    </a:cubicBezTo>
                    <a:cubicBezTo>
                      <a:pt x="91061" y="18430"/>
                      <a:pt x="55964" y="9893"/>
                      <a:pt x="24662" y="34555"/>
                    </a:cubicBezTo>
                    <a:cubicBezTo>
                      <a:pt x="10434" y="43092"/>
                      <a:pt x="0" y="58269"/>
                      <a:pt x="0" y="77240"/>
                    </a:cubicBezTo>
                    <a:cubicBezTo>
                      <a:pt x="0" y="94314"/>
                      <a:pt x="8537" y="109490"/>
                      <a:pt x="22765" y="118027"/>
                    </a:cubicBezTo>
                    <a:cubicBezTo>
                      <a:pt x="36993" y="134153"/>
                      <a:pt x="55016" y="136050"/>
                      <a:pt x="74935" y="128461"/>
                    </a:cubicBezTo>
                    <a:cubicBezTo>
                      <a:pt x="99598" y="125616"/>
                      <a:pt x="120466" y="110439"/>
                      <a:pt x="143231" y="101902"/>
                    </a:cubicBezTo>
                    <a:cubicBezTo>
                      <a:pt x="162202" y="96211"/>
                      <a:pt x="181173" y="92417"/>
                      <a:pt x="201092" y="89571"/>
                    </a:cubicBezTo>
                    <a:lnTo>
                      <a:pt x="349066" y="68703"/>
                    </a:lnTo>
                    <a:cubicBezTo>
                      <a:pt x="367088" y="64909"/>
                      <a:pt x="380368" y="47835"/>
                      <a:pt x="377522" y="28864"/>
                    </a:cubicBezTo>
                    <a:close/>
                    <a:moveTo>
                      <a:pt x="49324" y="113285"/>
                    </a:moveTo>
                    <a:cubicBezTo>
                      <a:pt x="28456" y="113285"/>
                      <a:pt x="12331" y="97159"/>
                      <a:pt x="12331" y="76291"/>
                    </a:cubicBezTo>
                    <a:cubicBezTo>
                      <a:pt x="12331" y="55423"/>
                      <a:pt x="28456" y="39298"/>
                      <a:pt x="49324" y="39298"/>
                    </a:cubicBezTo>
                    <a:cubicBezTo>
                      <a:pt x="70193" y="39298"/>
                      <a:pt x="86318" y="55423"/>
                      <a:pt x="86318" y="76291"/>
                    </a:cubicBezTo>
                    <a:cubicBezTo>
                      <a:pt x="86318" y="97159"/>
                      <a:pt x="70193" y="113285"/>
                      <a:pt x="49324" y="113285"/>
                    </a:cubicBezTo>
                    <a:close/>
                  </a:path>
                </a:pathLst>
              </a:custGeom>
              <a:solidFill>
                <a:srgbClr val="0B0907"/>
              </a:solidFill>
              <a:ln w="9484" cap="flat">
                <a:noFill/>
                <a:prstDash val="solid"/>
                <a:miter/>
              </a:ln>
            </p:spPr>
            <p:txBody>
              <a:bodyPr rtlCol="0" anchor="ctr"/>
              <a:lstStyle/>
              <a:p>
                <a:endParaRPr lang="es-EC" dirty="0"/>
              </a:p>
            </p:txBody>
          </p:sp>
          <p:sp>
            <p:nvSpPr>
              <p:cNvPr id="99" name="Freeform: Shape 217">
                <a:extLst>
                  <a:ext uri="{FF2B5EF4-FFF2-40B4-BE49-F238E27FC236}">
                    <a16:creationId xmlns:a16="http://schemas.microsoft.com/office/drawing/2014/main" id="{158C54CF-FB37-4986-B4E7-9EAA70A9BCE2}"/>
                  </a:ext>
                </a:extLst>
              </p:cNvPr>
              <p:cNvSpPr/>
              <p:nvPr/>
            </p:nvSpPr>
            <p:spPr>
              <a:xfrm rot="739140" flipH="1">
                <a:off x="3384518" y="2224808"/>
                <a:ext cx="246571" cy="328762"/>
              </a:xfrm>
              <a:custGeom>
                <a:avLst/>
                <a:gdLst>
                  <a:gd name="connsiteX0" fmla="*/ 345545 w 341477"/>
                  <a:gd name="connsiteY0" fmla="*/ 348679 h 455302"/>
                  <a:gd name="connsiteX1" fmla="*/ 323728 w 341477"/>
                  <a:gd name="connsiteY1" fmla="*/ 226316 h 455302"/>
                  <a:gd name="connsiteX2" fmla="*/ 288632 w 341477"/>
                  <a:gd name="connsiteY2" fmla="*/ 90674 h 455302"/>
                  <a:gd name="connsiteX3" fmla="*/ 261124 w 341477"/>
                  <a:gd name="connsiteY3" fmla="*/ 28070 h 455302"/>
                  <a:gd name="connsiteX4" fmla="*/ 241205 w 341477"/>
                  <a:gd name="connsiteY4" fmla="*/ 10047 h 455302"/>
                  <a:gd name="connsiteX5" fmla="*/ 210851 w 341477"/>
                  <a:gd name="connsiteY5" fmla="*/ 562 h 455302"/>
                  <a:gd name="connsiteX6" fmla="*/ 152041 w 341477"/>
                  <a:gd name="connsiteY6" fmla="*/ 3407 h 455302"/>
                  <a:gd name="connsiteX7" fmla="*/ 117893 w 341477"/>
                  <a:gd name="connsiteY7" fmla="*/ 12893 h 455302"/>
                  <a:gd name="connsiteX8" fmla="*/ 104614 w 341477"/>
                  <a:gd name="connsiteY8" fmla="*/ 29018 h 455302"/>
                  <a:gd name="connsiteX9" fmla="*/ 98922 w 341477"/>
                  <a:gd name="connsiteY9" fmla="*/ 42298 h 455302"/>
                  <a:gd name="connsiteX10" fmla="*/ 102717 w 341477"/>
                  <a:gd name="connsiteY10" fmla="*/ 65063 h 455302"/>
                  <a:gd name="connsiteX11" fmla="*/ 158681 w 341477"/>
                  <a:gd name="connsiteY11" fmla="*/ 54629 h 455302"/>
                  <a:gd name="connsiteX12" fmla="*/ 170064 w 341477"/>
                  <a:gd name="connsiteY12" fmla="*/ 68857 h 455302"/>
                  <a:gd name="connsiteX13" fmla="*/ 165321 w 341477"/>
                  <a:gd name="connsiteY13" fmla="*/ 103953 h 455302"/>
                  <a:gd name="connsiteX14" fmla="*/ 78054 w 341477"/>
                  <a:gd name="connsiteY14" fmla="*/ 119130 h 455302"/>
                  <a:gd name="connsiteX15" fmla="*/ 66672 w 341477"/>
                  <a:gd name="connsiteY15" fmla="*/ 142844 h 455302"/>
                  <a:gd name="connsiteX16" fmla="*/ 36318 w 341477"/>
                  <a:gd name="connsiteY16" fmla="*/ 157072 h 455302"/>
                  <a:gd name="connsiteX17" fmla="*/ 26833 w 341477"/>
                  <a:gd name="connsiteY17" fmla="*/ 182683 h 455302"/>
                  <a:gd name="connsiteX18" fmla="*/ 5016 w 341477"/>
                  <a:gd name="connsiteY18" fmla="*/ 190271 h 455302"/>
                  <a:gd name="connsiteX19" fmla="*/ 2171 w 341477"/>
                  <a:gd name="connsiteY19" fmla="*/ 224419 h 455302"/>
                  <a:gd name="connsiteX20" fmla="*/ 57186 w 341477"/>
                  <a:gd name="connsiteY20" fmla="*/ 371444 h 455302"/>
                  <a:gd name="connsiteX21" fmla="*/ 67620 w 341477"/>
                  <a:gd name="connsiteY21" fmla="*/ 397055 h 455302"/>
                  <a:gd name="connsiteX22" fmla="*/ 71415 w 341477"/>
                  <a:gd name="connsiteY22" fmla="*/ 424563 h 455302"/>
                  <a:gd name="connsiteX23" fmla="*/ 86591 w 341477"/>
                  <a:gd name="connsiteY23" fmla="*/ 426460 h 455302"/>
                  <a:gd name="connsiteX24" fmla="*/ 97025 w 341477"/>
                  <a:gd name="connsiteY24" fmla="*/ 435945 h 455302"/>
                  <a:gd name="connsiteX25" fmla="*/ 121688 w 341477"/>
                  <a:gd name="connsiteY25" fmla="*/ 454916 h 455302"/>
                  <a:gd name="connsiteX26" fmla="*/ 317088 w 341477"/>
                  <a:gd name="connsiteY26" fmla="*/ 438791 h 455302"/>
                  <a:gd name="connsiteX27" fmla="*/ 345545 w 341477"/>
                  <a:gd name="connsiteY27" fmla="*/ 415077 h 455302"/>
                  <a:gd name="connsiteX28" fmla="*/ 345545 w 341477"/>
                  <a:gd name="connsiteY28" fmla="*/ 348679 h 45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1477" h="455302">
                    <a:moveTo>
                      <a:pt x="345545" y="348679"/>
                    </a:moveTo>
                    <a:cubicBezTo>
                      <a:pt x="343648" y="306943"/>
                      <a:pt x="332265" y="267104"/>
                      <a:pt x="323728" y="226316"/>
                    </a:cubicBezTo>
                    <a:cubicBezTo>
                      <a:pt x="318986" y="202602"/>
                      <a:pt x="292426" y="112490"/>
                      <a:pt x="288632" y="90674"/>
                    </a:cubicBezTo>
                    <a:cubicBezTo>
                      <a:pt x="283889" y="66960"/>
                      <a:pt x="279147" y="44195"/>
                      <a:pt x="261124" y="28070"/>
                    </a:cubicBezTo>
                    <a:cubicBezTo>
                      <a:pt x="254484" y="20481"/>
                      <a:pt x="248793" y="17636"/>
                      <a:pt x="241205" y="10047"/>
                    </a:cubicBezTo>
                    <a:cubicBezTo>
                      <a:pt x="232668" y="1510"/>
                      <a:pt x="218439" y="-1335"/>
                      <a:pt x="210851" y="562"/>
                    </a:cubicBezTo>
                    <a:cubicBezTo>
                      <a:pt x="194726" y="1510"/>
                      <a:pt x="178600" y="2459"/>
                      <a:pt x="152041" y="3407"/>
                    </a:cubicBezTo>
                    <a:cubicBezTo>
                      <a:pt x="139710" y="3407"/>
                      <a:pt x="124533" y="7202"/>
                      <a:pt x="117893" y="12893"/>
                    </a:cubicBezTo>
                    <a:cubicBezTo>
                      <a:pt x="111254" y="17636"/>
                      <a:pt x="109356" y="23327"/>
                      <a:pt x="104614" y="29018"/>
                    </a:cubicBezTo>
                    <a:cubicBezTo>
                      <a:pt x="101768" y="32812"/>
                      <a:pt x="101768" y="38504"/>
                      <a:pt x="98922" y="42298"/>
                    </a:cubicBezTo>
                    <a:cubicBezTo>
                      <a:pt x="96077" y="47041"/>
                      <a:pt x="99871" y="61269"/>
                      <a:pt x="102717" y="65063"/>
                    </a:cubicBezTo>
                    <a:cubicBezTo>
                      <a:pt x="122636" y="69806"/>
                      <a:pt x="141607" y="57475"/>
                      <a:pt x="158681" y="54629"/>
                    </a:cubicBezTo>
                    <a:cubicBezTo>
                      <a:pt x="171961" y="52732"/>
                      <a:pt x="171012" y="55578"/>
                      <a:pt x="170064" y="68857"/>
                    </a:cubicBezTo>
                    <a:cubicBezTo>
                      <a:pt x="170064" y="81188"/>
                      <a:pt x="166269" y="92571"/>
                      <a:pt x="165321" y="103953"/>
                    </a:cubicBezTo>
                    <a:cubicBezTo>
                      <a:pt x="156784" y="105850"/>
                      <a:pt x="107459" y="114387"/>
                      <a:pt x="78054" y="119130"/>
                    </a:cubicBezTo>
                    <a:cubicBezTo>
                      <a:pt x="67620" y="123873"/>
                      <a:pt x="73312" y="134307"/>
                      <a:pt x="66672" y="142844"/>
                    </a:cubicBezTo>
                    <a:cubicBezTo>
                      <a:pt x="59083" y="151381"/>
                      <a:pt x="41061" y="150432"/>
                      <a:pt x="36318" y="157072"/>
                    </a:cubicBezTo>
                    <a:cubicBezTo>
                      <a:pt x="30627" y="164661"/>
                      <a:pt x="27781" y="173197"/>
                      <a:pt x="26833" y="182683"/>
                    </a:cubicBezTo>
                    <a:cubicBezTo>
                      <a:pt x="24936" y="184580"/>
                      <a:pt x="12605" y="180786"/>
                      <a:pt x="5016" y="190271"/>
                    </a:cubicBezTo>
                    <a:cubicBezTo>
                      <a:pt x="-1624" y="200705"/>
                      <a:pt x="-675" y="213985"/>
                      <a:pt x="2171" y="224419"/>
                    </a:cubicBezTo>
                    <a:cubicBezTo>
                      <a:pt x="5016" y="235802"/>
                      <a:pt x="49598" y="354370"/>
                      <a:pt x="57186" y="371444"/>
                    </a:cubicBezTo>
                    <a:cubicBezTo>
                      <a:pt x="60981" y="379981"/>
                      <a:pt x="64775" y="388518"/>
                      <a:pt x="67620" y="397055"/>
                    </a:cubicBezTo>
                    <a:cubicBezTo>
                      <a:pt x="69517" y="405592"/>
                      <a:pt x="70466" y="414128"/>
                      <a:pt x="71415" y="424563"/>
                    </a:cubicBezTo>
                    <a:cubicBezTo>
                      <a:pt x="75209" y="428357"/>
                      <a:pt x="81849" y="424563"/>
                      <a:pt x="86591" y="426460"/>
                    </a:cubicBezTo>
                    <a:cubicBezTo>
                      <a:pt x="91334" y="427408"/>
                      <a:pt x="94180" y="432151"/>
                      <a:pt x="97025" y="435945"/>
                    </a:cubicBezTo>
                    <a:cubicBezTo>
                      <a:pt x="104614" y="444482"/>
                      <a:pt x="111254" y="451122"/>
                      <a:pt x="121688" y="454916"/>
                    </a:cubicBezTo>
                    <a:cubicBezTo>
                      <a:pt x="134019" y="458710"/>
                      <a:pt x="247844" y="473887"/>
                      <a:pt x="317088" y="438791"/>
                    </a:cubicBezTo>
                    <a:cubicBezTo>
                      <a:pt x="328471" y="433099"/>
                      <a:pt x="329420" y="419820"/>
                      <a:pt x="345545" y="415077"/>
                    </a:cubicBezTo>
                    <a:cubicBezTo>
                      <a:pt x="344596" y="383775"/>
                      <a:pt x="346493" y="371444"/>
                      <a:pt x="345545" y="348679"/>
                    </a:cubicBezTo>
                    <a:close/>
                  </a:path>
                </a:pathLst>
              </a:custGeom>
              <a:solidFill>
                <a:srgbClr val="FDCE98"/>
              </a:solidFill>
              <a:ln w="94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100" name="Freeform: Shape 218">
                <a:extLst>
                  <a:ext uri="{FF2B5EF4-FFF2-40B4-BE49-F238E27FC236}">
                    <a16:creationId xmlns:a16="http://schemas.microsoft.com/office/drawing/2014/main" id="{40C35612-77BE-4775-8CF8-B18E1AD3B0ED}"/>
                  </a:ext>
                </a:extLst>
              </p:cNvPr>
              <p:cNvSpPr/>
              <p:nvPr/>
            </p:nvSpPr>
            <p:spPr>
              <a:xfrm rot="739140" flipH="1">
                <a:off x="810119" y="1920919"/>
                <a:ext cx="1672157" cy="1815955"/>
              </a:xfrm>
              <a:custGeom>
                <a:avLst/>
                <a:gdLst>
                  <a:gd name="connsiteX0" fmla="*/ 635481 w 1672157"/>
                  <a:gd name="connsiteY0" fmla="*/ 17286 h 1815955"/>
                  <a:gd name="connsiteX1" fmla="*/ 336659 w 1672157"/>
                  <a:gd name="connsiteY1" fmla="*/ 16551 h 1815955"/>
                  <a:gd name="connsiteX2" fmla="*/ 172279 w 1672157"/>
                  <a:gd name="connsiteY2" fmla="*/ 313121 h 1815955"/>
                  <a:gd name="connsiteX3" fmla="*/ 99678 w 1672157"/>
                  <a:gd name="connsiteY3" fmla="*/ 732290 h 1815955"/>
                  <a:gd name="connsiteX4" fmla="*/ 99677 w 1672157"/>
                  <a:gd name="connsiteY4" fmla="*/ 732976 h 1815955"/>
                  <a:gd name="connsiteX5" fmla="*/ 29131 w 1672157"/>
                  <a:gd name="connsiteY5" fmla="*/ 789139 h 1815955"/>
                  <a:gd name="connsiteX6" fmla="*/ 22966 w 1672157"/>
                  <a:gd name="connsiteY6" fmla="*/ 884343 h 1815955"/>
                  <a:gd name="connsiteX7" fmla="*/ 88033 w 1672157"/>
                  <a:gd name="connsiteY7" fmla="*/ 941191 h 1815955"/>
                  <a:gd name="connsiteX8" fmla="*/ 116801 w 1672157"/>
                  <a:gd name="connsiteY8" fmla="*/ 995300 h 1815955"/>
                  <a:gd name="connsiteX9" fmla="*/ 183922 w 1672157"/>
                  <a:gd name="connsiteY9" fmla="*/ 1046668 h 1815955"/>
                  <a:gd name="connsiteX10" fmla="*/ 233237 w 1672157"/>
                  <a:gd name="connsiteY10" fmla="*/ 1006258 h 1815955"/>
                  <a:gd name="connsiteX11" fmla="*/ 257209 w 1672157"/>
                  <a:gd name="connsiteY11" fmla="*/ 845302 h 1815955"/>
                  <a:gd name="connsiteX12" fmla="*/ 345563 w 1672157"/>
                  <a:gd name="connsiteY12" fmla="*/ 368599 h 1815955"/>
                  <a:gd name="connsiteX13" fmla="*/ 448392 w 1672157"/>
                  <a:gd name="connsiteY13" fmla="*/ 253736 h 1815955"/>
                  <a:gd name="connsiteX14" fmla="*/ 693940 w 1672157"/>
                  <a:gd name="connsiteY14" fmla="*/ 1062166 h 1815955"/>
                  <a:gd name="connsiteX15" fmla="*/ 1019217 w 1672157"/>
                  <a:gd name="connsiteY15" fmla="*/ 1755942 h 1815955"/>
                  <a:gd name="connsiteX16" fmla="*/ 1259519 w 1672157"/>
                  <a:gd name="connsiteY16" fmla="*/ 1803181 h 1815955"/>
                  <a:gd name="connsiteX17" fmla="*/ 1386291 w 1672157"/>
                  <a:gd name="connsiteY17" fmla="*/ 1815955 h 1815955"/>
                  <a:gd name="connsiteX18" fmla="*/ 1388728 w 1672157"/>
                  <a:gd name="connsiteY18" fmla="*/ 1811977 h 1815955"/>
                  <a:gd name="connsiteX19" fmla="*/ 1672157 w 1672157"/>
                  <a:gd name="connsiteY19" fmla="*/ 1344721 h 1815955"/>
                  <a:gd name="connsiteX20" fmla="*/ 1664993 w 1672157"/>
                  <a:gd name="connsiteY20" fmla="*/ 1323699 h 1815955"/>
                  <a:gd name="connsiteX21" fmla="*/ 1632524 w 1672157"/>
                  <a:gd name="connsiteY21" fmla="*/ 1230226 h 1815955"/>
                  <a:gd name="connsiteX22" fmla="*/ 1093493 w 1672157"/>
                  <a:gd name="connsiteY22" fmla="*/ 240520 h 1815955"/>
                  <a:gd name="connsiteX23" fmla="*/ 635481 w 1672157"/>
                  <a:gd name="connsiteY23" fmla="*/ 17286 h 181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2157" h="1815955">
                    <a:moveTo>
                      <a:pt x="635481" y="17286"/>
                    </a:moveTo>
                    <a:cubicBezTo>
                      <a:pt x="534140" y="-4125"/>
                      <a:pt x="431691" y="-7078"/>
                      <a:pt x="336659" y="16551"/>
                    </a:cubicBezTo>
                    <a:cubicBezTo>
                      <a:pt x="237346" y="41208"/>
                      <a:pt x="11323" y="239834"/>
                      <a:pt x="172279" y="313121"/>
                    </a:cubicBezTo>
                    <a:cubicBezTo>
                      <a:pt x="168169" y="316545"/>
                      <a:pt x="109951" y="717222"/>
                      <a:pt x="99678" y="732290"/>
                    </a:cubicBezTo>
                    <a:lnTo>
                      <a:pt x="99677" y="732976"/>
                    </a:lnTo>
                    <a:cubicBezTo>
                      <a:pt x="96938" y="741194"/>
                      <a:pt x="46939" y="775441"/>
                      <a:pt x="29131" y="789139"/>
                    </a:cubicBezTo>
                    <a:cubicBezTo>
                      <a:pt x="-7170" y="815851"/>
                      <a:pt x="-9910" y="853521"/>
                      <a:pt x="22966" y="884343"/>
                    </a:cubicBezTo>
                    <a:cubicBezTo>
                      <a:pt x="44199" y="904205"/>
                      <a:pt x="65431" y="923383"/>
                      <a:pt x="88033" y="941191"/>
                    </a:cubicBezTo>
                    <a:cubicBezTo>
                      <a:pt x="105842" y="955574"/>
                      <a:pt x="114060" y="973382"/>
                      <a:pt x="116801" y="995300"/>
                    </a:cubicBezTo>
                    <a:cubicBezTo>
                      <a:pt x="118855" y="1010367"/>
                      <a:pt x="167484" y="1044613"/>
                      <a:pt x="183922" y="1046668"/>
                    </a:cubicBezTo>
                    <a:cubicBezTo>
                      <a:pt x="216113" y="1050778"/>
                      <a:pt x="230496" y="1037764"/>
                      <a:pt x="233237" y="1006258"/>
                    </a:cubicBezTo>
                    <a:cubicBezTo>
                      <a:pt x="236661" y="969957"/>
                      <a:pt x="243510" y="860370"/>
                      <a:pt x="257209" y="845302"/>
                    </a:cubicBezTo>
                    <a:cubicBezTo>
                      <a:pt x="254469" y="843247"/>
                      <a:pt x="345563" y="395311"/>
                      <a:pt x="345563" y="368599"/>
                    </a:cubicBezTo>
                    <a:cubicBezTo>
                      <a:pt x="352412" y="376133"/>
                      <a:pt x="370734" y="310204"/>
                      <a:pt x="448392" y="253736"/>
                    </a:cubicBezTo>
                    <a:cubicBezTo>
                      <a:pt x="737270" y="269049"/>
                      <a:pt x="1323867" y="1317501"/>
                      <a:pt x="693940" y="1062166"/>
                    </a:cubicBezTo>
                    <a:cubicBezTo>
                      <a:pt x="1056540" y="1626744"/>
                      <a:pt x="626544" y="1594684"/>
                      <a:pt x="1019217" y="1755942"/>
                    </a:cubicBezTo>
                    <a:cubicBezTo>
                      <a:pt x="1071956" y="1775805"/>
                      <a:pt x="1164496" y="1791633"/>
                      <a:pt x="1259519" y="1803181"/>
                    </a:cubicBezTo>
                    <a:lnTo>
                      <a:pt x="1386291" y="1815955"/>
                    </a:lnTo>
                    <a:lnTo>
                      <a:pt x="1388728" y="1811977"/>
                    </a:lnTo>
                    <a:lnTo>
                      <a:pt x="1672157" y="1344721"/>
                    </a:lnTo>
                    <a:lnTo>
                      <a:pt x="1664993" y="1323699"/>
                    </a:lnTo>
                    <a:cubicBezTo>
                      <a:pt x="1653446" y="1291013"/>
                      <a:pt x="1642198" y="1259506"/>
                      <a:pt x="1632524" y="1230226"/>
                    </a:cubicBezTo>
                    <a:cubicBezTo>
                      <a:pt x="1518827" y="885712"/>
                      <a:pt x="1385953" y="479556"/>
                      <a:pt x="1093493" y="240520"/>
                    </a:cubicBezTo>
                    <a:cubicBezTo>
                      <a:pt x="970208" y="139922"/>
                      <a:pt x="804383" y="52969"/>
                      <a:pt x="635481" y="17286"/>
                    </a:cubicBezTo>
                    <a:close/>
                  </a:path>
                </a:pathLst>
              </a:custGeom>
              <a:solidFill>
                <a:schemeClr val="bg1">
                  <a:lumMod val="65000"/>
                </a:schemeClr>
              </a:solidFill>
              <a:ln w="9484" cap="flat">
                <a:noFill/>
                <a:prstDash val="solid"/>
                <a:miter/>
              </a:ln>
            </p:spPr>
            <p:txBody>
              <a:bodyPr wrap="square" rtlCol="0" anchor="ctr">
                <a:noAutofit/>
              </a:bodyPr>
              <a:lstStyle/>
              <a:p>
                <a:endParaRPr lang="es-EC" dirty="0"/>
              </a:p>
            </p:txBody>
          </p:sp>
          <p:sp>
            <p:nvSpPr>
              <p:cNvPr id="101" name="Freeform: Shape 219">
                <a:extLst>
                  <a:ext uri="{FF2B5EF4-FFF2-40B4-BE49-F238E27FC236}">
                    <a16:creationId xmlns:a16="http://schemas.microsoft.com/office/drawing/2014/main" id="{C9DADB1B-3F2F-4D0C-8CA6-DA05A66EB7DC}"/>
                  </a:ext>
                </a:extLst>
              </p:cNvPr>
              <p:cNvSpPr/>
              <p:nvPr/>
            </p:nvSpPr>
            <p:spPr>
              <a:xfrm rot="739140" flipH="1">
                <a:off x="2478563" y="4905369"/>
                <a:ext cx="671220" cy="315061"/>
              </a:xfrm>
              <a:custGeom>
                <a:avLst/>
                <a:gdLst>
                  <a:gd name="connsiteX0" fmla="*/ 356420 w 929576"/>
                  <a:gd name="connsiteY0" fmla="*/ 57585 h 436331"/>
                  <a:gd name="connsiteX1" fmla="*/ 403847 w 929576"/>
                  <a:gd name="connsiteY1" fmla="*/ 9209 h 436331"/>
                  <a:gd name="connsiteX2" fmla="*/ 429458 w 929576"/>
                  <a:gd name="connsiteY2" fmla="*/ 672 h 436331"/>
                  <a:gd name="connsiteX3" fmla="*/ 874327 w 929576"/>
                  <a:gd name="connsiteY3" fmla="*/ 96476 h 436331"/>
                  <a:gd name="connsiteX4" fmla="*/ 902784 w 929576"/>
                  <a:gd name="connsiteY4" fmla="*/ 130623 h 436331"/>
                  <a:gd name="connsiteX5" fmla="*/ 930291 w 929576"/>
                  <a:gd name="connsiteY5" fmla="*/ 313693 h 436331"/>
                  <a:gd name="connsiteX6" fmla="*/ 933137 w 929576"/>
                  <a:gd name="connsiteY6" fmla="*/ 384834 h 436331"/>
                  <a:gd name="connsiteX7" fmla="*/ 877173 w 929576"/>
                  <a:gd name="connsiteY7" fmla="*/ 418033 h 436331"/>
                  <a:gd name="connsiteX8" fmla="*/ 531901 w 929576"/>
                  <a:gd name="connsiteY8" fmla="*/ 422776 h 436331"/>
                  <a:gd name="connsiteX9" fmla="*/ 142048 w 929576"/>
                  <a:gd name="connsiteY9" fmla="*/ 444593 h 436331"/>
                  <a:gd name="connsiteX10" fmla="*/ 40554 w 929576"/>
                  <a:gd name="connsiteY10" fmla="*/ 419931 h 436331"/>
                  <a:gd name="connsiteX11" fmla="*/ 1663 w 929576"/>
                  <a:gd name="connsiteY11" fmla="*/ 312745 h 436331"/>
                  <a:gd name="connsiteX12" fmla="*/ 1663 w 929576"/>
                  <a:gd name="connsiteY12" fmla="*/ 312745 h 436331"/>
                  <a:gd name="connsiteX13" fmla="*/ 30120 w 929576"/>
                  <a:gd name="connsiteY13" fmla="*/ 271957 h 436331"/>
                  <a:gd name="connsiteX14" fmla="*/ 87981 w 929576"/>
                  <a:gd name="connsiteY14" fmla="*/ 256780 h 436331"/>
                  <a:gd name="connsiteX15" fmla="*/ 198961 w 929576"/>
                  <a:gd name="connsiteY15" fmla="*/ 213147 h 436331"/>
                  <a:gd name="connsiteX16" fmla="*/ 284330 w 929576"/>
                  <a:gd name="connsiteY16" fmla="*/ 137263 h 436331"/>
                  <a:gd name="connsiteX17" fmla="*/ 356420 w 929576"/>
                  <a:gd name="connsiteY17" fmla="*/ 57585 h 4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576" h="436331">
                    <a:moveTo>
                      <a:pt x="356420" y="57585"/>
                    </a:moveTo>
                    <a:cubicBezTo>
                      <a:pt x="375391" y="44306"/>
                      <a:pt x="389619" y="26283"/>
                      <a:pt x="403847" y="9209"/>
                    </a:cubicBezTo>
                    <a:cubicBezTo>
                      <a:pt x="411436" y="672"/>
                      <a:pt x="418076" y="-1225"/>
                      <a:pt x="429458" y="672"/>
                    </a:cubicBezTo>
                    <a:cubicBezTo>
                      <a:pt x="577432" y="32923"/>
                      <a:pt x="725405" y="66122"/>
                      <a:pt x="874327" y="96476"/>
                    </a:cubicBezTo>
                    <a:cubicBezTo>
                      <a:pt x="896144" y="101219"/>
                      <a:pt x="898989" y="114498"/>
                      <a:pt x="902784" y="130623"/>
                    </a:cubicBezTo>
                    <a:cubicBezTo>
                      <a:pt x="912269" y="191331"/>
                      <a:pt x="924600" y="252037"/>
                      <a:pt x="930291" y="313693"/>
                    </a:cubicBezTo>
                    <a:cubicBezTo>
                      <a:pt x="933137" y="342149"/>
                      <a:pt x="929343" y="359223"/>
                      <a:pt x="933137" y="384834"/>
                    </a:cubicBezTo>
                    <a:cubicBezTo>
                      <a:pt x="933137" y="410445"/>
                      <a:pt x="891401" y="415188"/>
                      <a:pt x="877173" y="418033"/>
                    </a:cubicBezTo>
                    <a:cubicBezTo>
                      <a:pt x="804135" y="430364"/>
                      <a:pt x="560358" y="423725"/>
                      <a:pt x="531901" y="422776"/>
                    </a:cubicBezTo>
                    <a:cubicBezTo>
                      <a:pt x="456966" y="420879"/>
                      <a:pt x="216983" y="451232"/>
                      <a:pt x="142048" y="444593"/>
                    </a:cubicBezTo>
                    <a:cubicBezTo>
                      <a:pt x="113592" y="441747"/>
                      <a:pt x="79444" y="438901"/>
                      <a:pt x="40554" y="419931"/>
                    </a:cubicBezTo>
                    <a:cubicBezTo>
                      <a:pt x="-3080" y="395268"/>
                      <a:pt x="-2131" y="354480"/>
                      <a:pt x="1663" y="312745"/>
                    </a:cubicBezTo>
                    <a:lnTo>
                      <a:pt x="1663" y="312745"/>
                    </a:lnTo>
                    <a:cubicBezTo>
                      <a:pt x="7354" y="297568"/>
                      <a:pt x="14943" y="281443"/>
                      <a:pt x="30120" y="271957"/>
                    </a:cubicBezTo>
                    <a:cubicBezTo>
                      <a:pt x="46245" y="260575"/>
                      <a:pt x="70907" y="255832"/>
                      <a:pt x="87981" y="256780"/>
                    </a:cubicBezTo>
                    <a:cubicBezTo>
                      <a:pt x="130666" y="257729"/>
                      <a:pt x="166710" y="240655"/>
                      <a:pt x="198961" y="213147"/>
                    </a:cubicBezTo>
                    <a:cubicBezTo>
                      <a:pt x="200858" y="211250"/>
                      <a:pt x="261565" y="164771"/>
                      <a:pt x="284330" y="137263"/>
                    </a:cubicBezTo>
                    <a:cubicBezTo>
                      <a:pt x="294764" y="125881"/>
                      <a:pt x="335552" y="80351"/>
                      <a:pt x="356420" y="57585"/>
                    </a:cubicBezTo>
                    <a:close/>
                  </a:path>
                </a:pathLst>
              </a:custGeom>
              <a:solidFill>
                <a:schemeClr val="tx1">
                  <a:lumMod val="65000"/>
                  <a:lumOff val="35000"/>
                </a:schemeClr>
              </a:solidFill>
              <a:ln w="9484" cap="flat">
                <a:noFill/>
                <a:prstDash val="solid"/>
                <a:miter/>
              </a:ln>
            </p:spPr>
            <p:txBody>
              <a:bodyPr rtlCol="0" anchor="ctr"/>
              <a:lstStyle/>
              <a:p>
                <a:endParaRPr lang="es-EC" dirty="0"/>
              </a:p>
            </p:txBody>
          </p:sp>
          <p:sp>
            <p:nvSpPr>
              <p:cNvPr id="102" name="Freeform: Shape 220">
                <a:extLst>
                  <a:ext uri="{FF2B5EF4-FFF2-40B4-BE49-F238E27FC236}">
                    <a16:creationId xmlns:a16="http://schemas.microsoft.com/office/drawing/2014/main" id="{093FF422-4088-4D1A-85B4-99BFBB9364CA}"/>
                  </a:ext>
                </a:extLst>
              </p:cNvPr>
              <p:cNvSpPr/>
              <p:nvPr/>
            </p:nvSpPr>
            <p:spPr>
              <a:xfrm rot="739140" flipH="1">
                <a:off x="2233960" y="2365780"/>
                <a:ext cx="205476" cy="143832"/>
              </a:xfrm>
              <a:custGeom>
                <a:avLst/>
                <a:gdLst>
                  <a:gd name="connsiteX0" fmla="*/ 272154 w 284564"/>
                  <a:gd name="connsiteY0" fmla="*/ 199765 h 199195"/>
                  <a:gd name="connsiteX1" fmla="*/ 231366 w 284564"/>
                  <a:gd name="connsiteY1" fmla="*/ 148543 h 199195"/>
                  <a:gd name="connsiteX2" fmla="*/ 112798 w 284564"/>
                  <a:gd name="connsiteY2" fmla="*/ 119138 h 199195"/>
                  <a:gd name="connsiteX3" fmla="*/ 62525 w 284564"/>
                  <a:gd name="connsiteY3" fmla="*/ 152337 h 199195"/>
                  <a:gd name="connsiteX4" fmla="*/ 36914 w 284564"/>
                  <a:gd name="connsiteY4" fmla="*/ 175103 h 199195"/>
                  <a:gd name="connsiteX5" fmla="*/ 11303 w 284564"/>
                  <a:gd name="connsiteY5" fmla="*/ 179845 h 199195"/>
                  <a:gd name="connsiteX6" fmla="*/ 3715 w 284564"/>
                  <a:gd name="connsiteY6" fmla="*/ 61277 h 199195"/>
                  <a:gd name="connsiteX7" fmla="*/ 40708 w 284564"/>
                  <a:gd name="connsiteY7" fmla="*/ 10055 h 199195"/>
                  <a:gd name="connsiteX8" fmla="*/ 117540 w 284564"/>
                  <a:gd name="connsiteY8" fmla="*/ 1518 h 199195"/>
                  <a:gd name="connsiteX9" fmla="*/ 242749 w 284564"/>
                  <a:gd name="connsiteY9" fmla="*/ 4364 h 199195"/>
                  <a:gd name="connsiteX10" fmla="*/ 275948 w 284564"/>
                  <a:gd name="connsiteY10" fmla="*/ 29975 h 199195"/>
                  <a:gd name="connsiteX11" fmla="*/ 285433 w 284564"/>
                  <a:gd name="connsiteY11" fmla="*/ 181742 h 199195"/>
                  <a:gd name="connsiteX12" fmla="*/ 272154 w 284564"/>
                  <a:gd name="connsiteY12" fmla="*/ 199765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64" h="199195">
                    <a:moveTo>
                      <a:pt x="272154" y="199765"/>
                    </a:moveTo>
                    <a:cubicBezTo>
                      <a:pt x="258874" y="182691"/>
                      <a:pt x="245594" y="165617"/>
                      <a:pt x="231366" y="148543"/>
                    </a:cubicBezTo>
                    <a:cubicBezTo>
                      <a:pt x="201961" y="119138"/>
                      <a:pt x="166865" y="95424"/>
                      <a:pt x="112798" y="119138"/>
                    </a:cubicBezTo>
                    <a:cubicBezTo>
                      <a:pt x="100467" y="124830"/>
                      <a:pt x="71062" y="134315"/>
                      <a:pt x="62525" y="152337"/>
                    </a:cubicBezTo>
                    <a:cubicBezTo>
                      <a:pt x="62525" y="152337"/>
                      <a:pt x="36914" y="175103"/>
                      <a:pt x="36914" y="175103"/>
                    </a:cubicBezTo>
                    <a:cubicBezTo>
                      <a:pt x="32171" y="179845"/>
                      <a:pt x="17943" y="173205"/>
                      <a:pt x="11303" y="179845"/>
                    </a:cubicBezTo>
                    <a:cubicBezTo>
                      <a:pt x="-4822" y="141903"/>
                      <a:pt x="-79" y="102064"/>
                      <a:pt x="3715" y="61277"/>
                    </a:cubicBezTo>
                    <a:cubicBezTo>
                      <a:pt x="6560" y="46100"/>
                      <a:pt x="30274" y="21438"/>
                      <a:pt x="40708" y="10055"/>
                    </a:cubicBezTo>
                    <a:cubicBezTo>
                      <a:pt x="50194" y="-4173"/>
                      <a:pt x="76753" y="570"/>
                      <a:pt x="117540" y="1518"/>
                    </a:cubicBezTo>
                    <a:cubicBezTo>
                      <a:pt x="134614" y="570"/>
                      <a:pt x="197219" y="-1327"/>
                      <a:pt x="242749" y="4364"/>
                    </a:cubicBezTo>
                    <a:cubicBezTo>
                      <a:pt x="251286" y="5312"/>
                      <a:pt x="272154" y="22386"/>
                      <a:pt x="275948" y="29975"/>
                    </a:cubicBezTo>
                    <a:cubicBezTo>
                      <a:pt x="294919" y="79299"/>
                      <a:pt x="283536" y="131469"/>
                      <a:pt x="285433" y="181742"/>
                    </a:cubicBezTo>
                    <a:cubicBezTo>
                      <a:pt x="286382" y="190279"/>
                      <a:pt x="279742" y="195971"/>
                      <a:pt x="272154" y="199765"/>
                    </a:cubicBezTo>
                    <a:close/>
                  </a:path>
                </a:pathLst>
              </a:custGeom>
              <a:solidFill>
                <a:schemeClr val="tx1">
                  <a:lumMod val="50000"/>
                  <a:lumOff val="50000"/>
                </a:schemeClr>
              </a:solidFill>
              <a:ln w="9484" cap="flat">
                <a:noFill/>
                <a:prstDash val="solid"/>
                <a:miter/>
              </a:ln>
            </p:spPr>
            <p:txBody>
              <a:bodyPr rtlCol="0" anchor="ctr"/>
              <a:lstStyle/>
              <a:p>
                <a:endParaRPr lang="es-EC" dirty="0"/>
              </a:p>
            </p:txBody>
          </p:sp>
          <p:sp>
            <p:nvSpPr>
              <p:cNvPr id="103" name="Freeform: Shape 221">
                <a:extLst>
                  <a:ext uri="{FF2B5EF4-FFF2-40B4-BE49-F238E27FC236}">
                    <a16:creationId xmlns:a16="http://schemas.microsoft.com/office/drawing/2014/main" id="{1C2A7C39-CE46-4D4F-AAF1-652559A0511A}"/>
                  </a:ext>
                </a:extLst>
              </p:cNvPr>
              <p:cNvSpPr/>
              <p:nvPr/>
            </p:nvSpPr>
            <p:spPr>
              <a:xfrm rot="739140" flipH="1">
                <a:off x="2873126" y="2323758"/>
                <a:ext cx="116437" cy="27397"/>
              </a:xfrm>
              <a:custGeom>
                <a:avLst/>
                <a:gdLst>
                  <a:gd name="connsiteX0" fmla="*/ 170647 w 161253"/>
                  <a:gd name="connsiteY0" fmla="*/ 19746 h 37941"/>
                  <a:gd name="connsiteX1" fmla="*/ 16033 w 161253"/>
                  <a:gd name="connsiteY1" fmla="*/ 34922 h 37941"/>
                  <a:gd name="connsiteX2" fmla="*/ 857 w 161253"/>
                  <a:gd name="connsiteY2" fmla="*/ 14054 h 37941"/>
                  <a:gd name="connsiteX3" fmla="*/ 26467 w 161253"/>
                  <a:gd name="connsiteY3" fmla="*/ 1723 h 37941"/>
                  <a:gd name="connsiteX4" fmla="*/ 81483 w 161253"/>
                  <a:gd name="connsiteY4" fmla="*/ 1723 h 37941"/>
                  <a:gd name="connsiteX5" fmla="*/ 170647 w 161253"/>
                  <a:gd name="connsiteY5" fmla="*/ 19746 h 3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53" h="37941">
                    <a:moveTo>
                      <a:pt x="170647" y="19746"/>
                    </a:moveTo>
                    <a:cubicBezTo>
                      <a:pt x="118477" y="40614"/>
                      <a:pt x="68204" y="52945"/>
                      <a:pt x="16033" y="34922"/>
                    </a:cubicBezTo>
                    <a:cubicBezTo>
                      <a:pt x="6548" y="32077"/>
                      <a:pt x="-2938" y="26386"/>
                      <a:pt x="857" y="14054"/>
                    </a:cubicBezTo>
                    <a:cubicBezTo>
                      <a:pt x="4651" y="2672"/>
                      <a:pt x="15085" y="-2071"/>
                      <a:pt x="26467" y="1723"/>
                    </a:cubicBezTo>
                    <a:cubicBezTo>
                      <a:pt x="45438" y="7415"/>
                      <a:pt x="62512" y="4569"/>
                      <a:pt x="81483" y="1723"/>
                    </a:cubicBezTo>
                    <a:cubicBezTo>
                      <a:pt x="110888" y="-3019"/>
                      <a:pt x="140293" y="1723"/>
                      <a:pt x="170647" y="19746"/>
                    </a:cubicBezTo>
                    <a:close/>
                  </a:path>
                </a:pathLst>
              </a:custGeom>
              <a:solidFill>
                <a:srgbClr val="E2AA74"/>
              </a:solidFill>
              <a:ln w="9484" cap="flat">
                <a:noFill/>
                <a:prstDash val="solid"/>
                <a:miter/>
              </a:ln>
            </p:spPr>
            <p:txBody>
              <a:bodyPr rtlCol="0" anchor="ctr"/>
              <a:lstStyle/>
              <a:p>
                <a:endParaRPr lang="es-EC" dirty="0"/>
              </a:p>
            </p:txBody>
          </p:sp>
          <p:sp>
            <p:nvSpPr>
              <p:cNvPr id="104" name="Freeform: Shape 222">
                <a:extLst>
                  <a:ext uri="{FF2B5EF4-FFF2-40B4-BE49-F238E27FC236}">
                    <a16:creationId xmlns:a16="http://schemas.microsoft.com/office/drawing/2014/main" id="{D546D521-68BE-4BA1-9BAC-F86B90EECA50}"/>
                  </a:ext>
                </a:extLst>
              </p:cNvPr>
              <p:cNvSpPr/>
              <p:nvPr/>
            </p:nvSpPr>
            <p:spPr>
              <a:xfrm rot="739140" flipH="1">
                <a:off x="2959305" y="2251007"/>
                <a:ext cx="47944" cy="41095"/>
              </a:xfrm>
              <a:custGeom>
                <a:avLst/>
                <a:gdLst>
                  <a:gd name="connsiteX0" fmla="*/ 68724 w 66398"/>
                  <a:gd name="connsiteY0" fmla="*/ 0 h 56912"/>
                  <a:gd name="connsiteX1" fmla="*/ 26039 w 66398"/>
                  <a:gd name="connsiteY1" fmla="*/ 64501 h 56912"/>
                  <a:gd name="connsiteX2" fmla="*/ 10863 w 66398"/>
                  <a:gd name="connsiteY2" fmla="*/ 38890 h 56912"/>
                  <a:gd name="connsiteX3" fmla="*/ 24142 w 66398"/>
                  <a:gd name="connsiteY3" fmla="*/ 11383 h 56912"/>
                  <a:gd name="connsiteX4" fmla="*/ 68724 w 66398"/>
                  <a:gd name="connsiteY4" fmla="*/ 0 h 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8" h="56912">
                    <a:moveTo>
                      <a:pt x="68724" y="0"/>
                    </a:moveTo>
                    <a:cubicBezTo>
                      <a:pt x="52599" y="24662"/>
                      <a:pt x="40268" y="43633"/>
                      <a:pt x="26039" y="64501"/>
                    </a:cubicBezTo>
                    <a:cubicBezTo>
                      <a:pt x="16554" y="56913"/>
                      <a:pt x="12760" y="47427"/>
                      <a:pt x="10863" y="38890"/>
                    </a:cubicBezTo>
                    <a:cubicBezTo>
                      <a:pt x="8966" y="28456"/>
                      <a:pt x="-19491" y="1897"/>
                      <a:pt x="24142" y="11383"/>
                    </a:cubicBezTo>
                    <a:cubicBezTo>
                      <a:pt x="36473" y="13280"/>
                      <a:pt x="49753" y="4743"/>
                      <a:pt x="68724" y="0"/>
                    </a:cubicBezTo>
                    <a:close/>
                  </a:path>
                </a:pathLst>
              </a:custGeom>
              <a:solidFill>
                <a:srgbClr val="D9AD7C"/>
              </a:solidFill>
              <a:ln w="9484" cap="flat">
                <a:noFill/>
                <a:prstDash val="solid"/>
                <a:miter/>
              </a:ln>
            </p:spPr>
            <p:txBody>
              <a:bodyPr rtlCol="0" anchor="ctr"/>
              <a:lstStyle/>
              <a:p>
                <a:endParaRPr lang="es-EC" dirty="0"/>
              </a:p>
            </p:txBody>
          </p:sp>
          <p:sp>
            <p:nvSpPr>
              <p:cNvPr id="105" name="Freeform: Shape 223">
                <a:extLst>
                  <a:ext uri="{FF2B5EF4-FFF2-40B4-BE49-F238E27FC236}">
                    <a16:creationId xmlns:a16="http://schemas.microsoft.com/office/drawing/2014/main" id="{F90E6F97-03CA-4392-9B2C-803B123312BB}"/>
                  </a:ext>
                </a:extLst>
              </p:cNvPr>
              <p:cNvSpPr/>
              <p:nvPr/>
            </p:nvSpPr>
            <p:spPr>
              <a:xfrm rot="739140" flipH="1">
                <a:off x="3466417" y="2308137"/>
                <a:ext cx="109588" cy="198627"/>
              </a:xfrm>
              <a:custGeom>
                <a:avLst/>
                <a:gdLst>
                  <a:gd name="connsiteX0" fmla="*/ 103496 w 151767"/>
                  <a:gd name="connsiteY0" fmla="*/ 2586 h 275078"/>
                  <a:gd name="connsiteX1" fmla="*/ 160409 w 151767"/>
                  <a:gd name="connsiteY1" fmla="*/ 216958 h 275078"/>
                  <a:gd name="connsiteX2" fmla="*/ 153769 w 151767"/>
                  <a:gd name="connsiteY2" fmla="*/ 259642 h 275078"/>
                  <a:gd name="connsiteX3" fmla="*/ 117725 w 151767"/>
                  <a:gd name="connsiteY3" fmla="*/ 276716 h 275078"/>
                  <a:gd name="connsiteX4" fmla="*/ 9590 w 151767"/>
                  <a:gd name="connsiteY4" fmla="*/ 223597 h 275078"/>
                  <a:gd name="connsiteX5" fmla="*/ 105 w 151767"/>
                  <a:gd name="connsiteY5" fmla="*/ 210318 h 275078"/>
                  <a:gd name="connsiteX6" fmla="*/ 17178 w 151767"/>
                  <a:gd name="connsiteY6" fmla="*/ 205575 h 275078"/>
                  <a:gd name="connsiteX7" fmla="*/ 107290 w 151767"/>
                  <a:gd name="connsiteY7" fmla="*/ 210318 h 275078"/>
                  <a:gd name="connsiteX8" fmla="*/ 143335 w 151767"/>
                  <a:gd name="connsiteY8" fmla="*/ 163839 h 275078"/>
                  <a:gd name="connsiteX9" fmla="*/ 101599 w 151767"/>
                  <a:gd name="connsiteY9" fmla="*/ 7328 h 275078"/>
                  <a:gd name="connsiteX10" fmla="*/ 103496 w 151767"/>
                  <a:gd name="connsiteY10" fmla="*/ 2586 h 27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767" h="275078">
                    <a:moveTo>
                      <a:pt x="103496" y="2586"/>
                    </a:moveTo>
                    <a:cubicBezTo>
                      <a:pt x="120570" y="60447"/>
                      <a:pt x="157564" y="155302"/>
                      <a:pt x="160409" y="216958"/>
                    </a:cubicBezTo>
                    <a:cubicBezTo>
                      <a:pt x="161358" y="232134"/>
                      <a:pt x="159461" y="246362"/>
                      <a:pt x="153769" y="259642"/>
                    </a:cubicBezTo>
                    <a:cubicBezTo>
                      <a:pt x="147129" y="274819"/>
                      <a:pt x="132901" y="279562"/>
                      <a:pt x="117725" y="276716"/>
                    </a:cubicBezTo>
                    <a:cubicBezTo>
                      <a:pt x="76937" y="268179"/>
                      <a:pt x="41841" y="249208"/>
                      <a:pt x="9590" y="223597"/>
                    </a:cubicBezTo>
                    <a:cubicBezTo>
                      <a:pt x="4847" y="219803"/>
                      <a:pt x="-844" y="216009"/>
                      <a:pt x="105" y="210318"/>
                    </a:cubicBezTo>
                    <a:cubicBezTo>
                      <a:pt x="2002" y="201781"/>
                      <a:pt x="11487" y="204626"/>
                      <a:pt x="17178" y="205575"/>
                    </a:cubicBezTo>
                    <a:cubicBezTo>
                      <a:pt x="47532" y="206523"/>
                      <a:pt x="76937" y="210318"/>
                      <a:pt x="107290" y="210318"/>
                    </a:cubicBezTo>
                    <a:cubicBezTo>
                      <a:pt x="139541" y="211266"/>
                      <a:pt x="149975" y="197038"/>
                      <a:pt x="143335" y="163839"/>
                    </a:cubicBezTo>
                    <a:cubicBezTo>
                      <a:pt x="135747" y="124000"/>
                      <a:pt x="109188" y="46219"/>
                      <a:pt x="101599" y="7328"/>
                    </a:cubicBezTo>
                    <a:cubicBezTo>
                      <a:pt x="98754" y="-260"/>
                      <a:pt x="100651" y="-2157"/>
                      <a:pt x="103496" y="2586"/>
                    </a:cubicBezTo>
                    <a:close/>
                  </a:path>
                </a:pathLst>
              </a:custGeom>
              <a:solidFill>
                <a:srgbClr val="D0A475"/>
              </a:solidFill>
              <a:ln w="9484" cap="flat">
                <a:noFill/>
                <a:prstDash val="solid"/>
                <a:miter/>
              </a:ln>
            </p:spPr>
            <p:txBody>
              <a:bodyPr rtlCol="0" anchor="ctr"/>
              <a:lstStyle/>
              <a:p>
                <a:endParaRPr lang="es-EC" dirty="0"/>
              </a:p>
            </p:txBody>
          </p:sp>
          <p:sp>
            <p:nvSpPr>
              <p:cNvPr id="106" name="Freeform: Shape 224">
                <a:extLst>
                  <a:ext uri="{FF2B5EF4-FFF2-40B4-BE49-F238E27FC236}">
                    <a16:creationId xmlns:a16="http://schemas.microsoft.com/office/drawing/2014/main" id="{AC87DEFB-28A2-4C72-8C9D-20F133D6B78E}"/>
                  </a:ext>
                </a:extLst>
              </p:cNvPr>
              <p:cNvSpPr/>
              <p:nvPr/>
            </p:nvSpPr>
            <p:spPr>
              <a:xfrm rot="739140" flipH="1">
                <a:off x="3765026" y="2340098"/>
                <a:ext cx="6849" cy="6849"/>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a:solidFill>
                <a:srgbClr val="0B0907"/>
              </a:solidFill>
              <a:ln w="9484" cap="flat">
                <a:noFill/>
                <a:prstDash val="solid"/>
                <a:miter/>
              </a:ln>
            </p:spPr>
            <p:txBody>
              <a:bodyPr rtlCol="0" anchor="ctr"/>
              <a:lstStyle/>
              <a:p>
                <a:endParaRPr lang="es-EC" dirty="0"/>
              </a:p>
            </p:txBody>
          </p:sp>
          <p:sp>
            <p:nvSpPr>
              <p:cNvPr id="107" name="Freeform: Shape 225">
                <a:extLst>
                  <a:ext uri="{FF2B5EF4-FFF2-40B4-BE49-F238E27FC236}">
                    <a16:creationId xmlns:a16="http://schemas.microsoft.com/office/drawing/2014/main" id="{33BEA80F-DFBA-44A3-97E6-77060D67AF4B}"/>
                  </a:ext>
                </a:extLst>
              </p:cNvPr>
              <p:cNvSpPr/>
              <p:nvPr/>
            </p:nvSpPr>
            <p:spPr>
              <a:xfrm rot="739140" flipH="1">
                <a:off x="2166304" y="2562793"/>
                <a:ext cx="287666" cy="342459"/>
              </a:xfrm>
              <a:custGeom>
                <a:avLst/>
                <a:gdLst>
                  <a:gd name="connsiteX0" fmla="*/ 49643 w 398390"/>
                  <a:gd name="connsiteY0" fmla="*/ 318369 h 474273"/>
                  <a:gd name="connsiteX1" fmla="*/ 12650 w 398390"/>
                  <a:gd name="connsiteY1" fmla="*/ 270942 h 474273"/>
                  <a:gd name="connsiteX2" fmla="*/ 18341 w 398390"/>
                  <a:gd name="connsiteY2" fmla="*/ 200749 h 474273"/>
                  <a:gd name="connsiteX3" fmla="*/ 13598 w 398390"/>
                  <a:gd name="connsiteY3" fmla="*/ 184624 h 474273"/>
                  <a:gd name="connsiteX4" fmla="*/ 23084 w 398390"/>
                  <a:gd name="connsiteY4" fmla="*/ 154270 h 474273"/>
                  <a:gd name="connsiteX5" fmla="*/ 36364 w 398390"/>
                  <a:gd name="connsiteY5" fmla="*/ 146682 h 474273"/>
                  <a:gd name="connsiteX6" fmla="*/ 43952 w 398390"/>
                  <a:gd name="connsiteY6" fmla="*/ 133402 h 474273"/>
                  <a:gd name="connsiteX7" fmla="*/ 43952 w 398390"/>
                  <a:gd name="connsiteY7" fmla="*/ 93563 h 474273"/>
                  <a:gd name="connsiteX8" fmla="*/ 70511 w 398390"/>
                  <a:gd name="connsiteY8" fmla="*/ 62261 h 474273"/>
                  <a:gd name="connsiteX9" fmla="*/ 98019 w 398390"/>
                  <a:gd name="connsiteY9" fmla="*/ 8194 h 474273"/>
                  <a:gd name="connsiteX10" fmla="*/ 141652 w 398390"/>
                  <a:gd name="connsiteY10" fmla="*/ 606 h 474273"/>
                  <a:gd name="connsiteX11" fmla="*/ 204256 w 398390"/>
                  <a:gd name="connsiteY11" fmla="*/ 14834 h 474273"/>
                  <a:gd name="connsiteX12" fmla="*/ 316185 w 398390"/>
                  <a:gd name="connsiteY12" fmla="*/ 67953 h 474273"/>
                  <a:gd name="connsiteX13" fmla="*/ 394915 w 398390"/>
                  <a:gd name="connsiteY13" fmla="*/ 205492 h 474273"/>
                  <a:gd name="connsiteX14" fmla="*/ 402503 w 398390"/>
                  <a:gd name="connsiteY14" fmla="*/ 240588 h 474273"/>
                  <a:gd name="connsiteX15" fmla="*/ 290574 w 398390"/>
                  <a:gd name="connsiteY15" fmla="*/ 472983 h 474273"/>
                  <a:gd name="connsiteX16" fmla="*/ 269706 w 398390"/>
                  <a:gd name="connsiteY16" fmla="*/ 473931 h 474273"/>
                  <a:gd name="connsiteX17" fmla="*/ 236507 w 398390"/>
                  <a:gd name="connsiteY17" fmla="*/ 460651 h 474273"/>
                  <a:gd name="connsiteX18" fmla="*/ 49643 w 398390"/>
                  <a:gd name="connsiteY18" fmla="*/ 318369 h 4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390" h="474273">
                    <a:moveTo>
                      <a:pt x="49643" y="318369"/>
                    </a:moveTo>
                    <a:cubicBezTo>
                      <a:pt x="35415" y="304141"/>
                      <a:pt x="24032" y="288016"/>
                      <a:pt x="12650" y="270942"/>
                    </a:cubicBezTo>
                    <a:cubicBezTo>
                      <a:pt x="-14858" y="227309"/>
                      <a:pt x="9804" y="226360"/>
                      <a:pt x="18341" y="200749"/>
                    </a:cubicBezTo>
                    <a:cubicBezTo>
                      <a:pt x="20238" y="196955"/>
                      <a:pt x="16444" y="191264"/>
                      <a:pt x="13598" y="184624"/>
                    </a:cubicBezTo>
                    <a:cubicBezTo>
                      <a:pt x="7907" y="173241"/>
                      <a:pt x="12650" y="159962"/>
                      <a:pt x="23084" y="154270"/>
                    </a:cubicBezTo>
                    <a:lnTo>
                      <a:pt x="36364" y="146682"/>
                    </a:lnTo>
                    <a:cubicBezTo>
                      <a:pt x="41106" y="143836"/>
                      <a:pt x="43952" y="139094"/>
                      <a:pt x="43952" y="133402"/>
                    </a:cubicBezTo>
                    <a:cubicBezTo>
                      <a:pt x="43003" y="121071"/>
                      <a:pt x="35415" y="115380"/>
                      <a:pt x="43952" y="93563"/>
                    </a:cubicBezTo>
                    <a:cubicBezTo>
                      <a:pt x="54386" y="70798"/>
                      <a:pt x="73357" y="85975"/>
                      <a:pt x="70511" y="62261"/>
                    </a:cubicBezTo>
                    <a:cubicBezTo>
                      <a:pt x="64820" y="25268"/>
                      <a:pt x="59129" y="18628"/>
                      <a:pt x="98019" y="8194"/>
                    </a:cubicBezTo>
                    <a:cubicBezTo>
                      <a:pt x="113196" y="3451"/>
                      <a:pt x="130270" y="606"/>
                      <a:pt x="141652" y="606"/>
                    </a:cubicBezTo>
                    <a:cubicBezTo>
                      <a:pt x="169160" y="-2240"/>
                      <a:pt x="179594" y="5349"/>
                      <a:pt x="204256" y="14834"/>
                    </a:cubicBezTo>
                    <a:cubicBezTo>
                      <a:pt x="243147" y="30959"/>
                      <a:pt x="279192" y="40445"/>
                      <a:pt x="316185" y="67953"/>
                    </a:cubicBezTo>
                    <a:cubicBezTo>
                      <a:pt x="357921" y="104946"/>
                      <a:pt x="384481" y="148579"/>
                      <a:pt x="394915" y="205492"/>
                    </a:cubicBezTo>
                    <a:cubicBezTo>
                      <a:pt x="397760" y="215926"/>
                      <a:pt x="402503" y="227309"/>
                      <a:pt x="402503" y="240588"/>
                    </a:cubicBezTo>
                    <a:cubicBezTo>
                      <a:pt x="367407" y="316472"/>
                      <a:pt x="325671" y="397099"/>
                      <a:pt x="290574" y="472983"/>
                    </a:cubicBezTo>
                    <a:cubicBezTo>
                      <a:pt x="282986" y="488159"/>
                      <a:pt x="276346" y="475828"/>
                      <a:pt x="269706" y="473931"/>
                    </a:cubicBezTo>
                    <a:cubicBezTo>
                      <a:pt x="257375" y="472983"/>
                      <a:pt x="246941" y="467291"/>
                      <a:pt x="236507" y="460651"/>
                    </a:cubicBezTo>
                    <a:cubicBezTo>
                      <a:pt x="178646" y="425555"/>
                      <a:pt x="68614" y="334495"/>
                      <a:pt x="49643" y="318369"/>
                    </a:cubicBezTo>
                    <a:close/>
                  </a:path>
                </a:pathLst>
              </a:custGeom>
              <a:solidFill>
                <a:srgbClr val="FDCE98"/>
              </a:solidFill>
              <a:ln w="9484" cap="flat">
                <a:noFill/>
                <a:prstDash val="solid"/>
                <a:miter/>
              </a:ln>
            </p:spPr>
            <p:txBody>
              <a:bodyPr rtlCol="0" anchor="ctr"/>
              <a:lstStyle/>
              <a:p>
                <a:endParaRPr lang="es-EC" dirty="0"/>
              </a:p>
            </p:txBody>
          </p:sp>
        </p:grpSp>
      </p:grpSp>
    </p:spTree>
    <p:extLst>
      <p:ext uri="{BB962C8B-B14F-4D97-AF65-F5344CB8AC3E}">
        <p14:creationId xmlns:p14="http://schemas.microsoft.com/office/powerpoint/2010/main" val="39674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979086" y="203263"/>
            <a:ext cx="2821606"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5000" b="1" i="1" u="none" strike="noStrike" kern="1200" cap="none" spc="0" normalizeH="0" baseline="0" dirty="0" err="1">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rPr>
              <a:t>PHISING</a:t>
            </a:r>
            <a:endParaRPr kumimoji="0" lang="es-EC" sz="5000" b="1" i="1" u="none" strike="noStrike" kern="1200" cap="none" spc="0" normalizeH="0" baseline="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 name="Group 2">
            <a:extLst>
              <a:ext uri="{FF2B5EF4-FFF2-40B4-BE49-F238E27FC236}">
                <a16:creationId xmlns:a16="http://schemas.microsoft.com/office/drawing/2014/main" id="{DC14AD00-B6CF-4B35-AA3A-E036594E83C4}"/>
              </a:ext>
            </a:extLst>
          </p:cNvPr>
          <p:cNvGrpSpPr/>
          <p:nvPr/>
        </p:nvGrpSpPr>
        <p:grpSpPr>
          <a:xfrm rot="20222813">
            <a:off x="4198007" y="1261200"/>
            <a:ext cx="4479863" cy="4353627"/>
            <a:chOff x="3512816" y="2353309"/>
            <a:chExt cx="2978565" cy="2971371"/>
          </a:xfrm>
        </p:grpSpPr>
        <p:sp>
          <p:nvSpPr>
            <p:cNvPr id="4" name="Block Arc 3">
              <a:extLst>
                <a:ext uri="{FF2B5EF4-FFF2-40B4-BE49-F238E27FC236}">
                  <a16:creationId xmlns:a16="http://schemas.microsoft.com/office/drawing/2014/main" id="{B3346FA8-0376-4DC3-B844-3CF7B6864749}"/>
                </a:ext>
              </a:extLst>
            </p:cNvPr>
            <p:cNvSpPr/>
            <p:nvPr/>
          </p:nvSpPr>
          <p:spPr>
            <a:xfrm rot="5400000">
              <a:off x="4979213" y="3080572"/>
              <a:ext cx="1512168" cy="1512168"/>
            </a:xfrm>
            <a:prstGeom prst="blockArc">
              <a:avLst>
                <a:gd name="adj1" fmla="val 11310558"/>
                <a:gd name="adj2" fmla="val 1418851"/>
                <a:gd name="adj3" fmla="val 258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sp>
          <p:nvSpPr>
            <p:cNvPr id="5" name="Block Arc 4">
              <a:extLst>
                <a:ext uri="{FF2B5EF4-FFF2-40B4-BE49-F238E27FC236}">
                  <a16:creationId xmlns:a16="http://schemas.microsoft.com/office/drawing/2014/main" id="{4F145239-292C-4AA5-AAF6-5A78A56DD1F2}"/>
                </a:ext>
              </a:extLst>
            </p:cNvPr>
            <p:cNvSpPr/>
            <p:nvPr/>
          </p:nvSpPr>
          <p:spPr>
            <a:xfrm rot="10800000">
              <a:off x="4240657" y="3812512"/>
              <a:ext cx="1512168" cy="1512168"/>
            </a:xfrm>
            <a:prstGeom prst="blockArc">
              <a:avLst>
                <a:gd name="adj1" fmla="val 11340239"/>
                <a:gd name="adj2" fmla="val 1418851"/>
                <a:gd name="adj3" fmla="val 25822"/>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sp>
          <p:nvSpPr>
            <p:cNvPr id="6" name="Block Arc 5">
              <a:extLst>
                <a:ext uri="{FF2B5EF4-FFF2-40B4-BE49-F238E27FC236}">
                  <a16:creationId xmlns:a16="http://schemas.microsoft.com/office/drawing/2014/main" id="{42236ADB-0829-42FB-BCEE-039E36964210}"/>
                </a:ext>
              </a:extLst>
            </p:cNvPr>
            <p:cNvSpPr/>
            <p:nvPr/>
          </p:nvSpPr>
          <p:spPr>
            <a:xfrm rot="16200000">
              <a:off x="3512816" y="3080572"/>
              <a:ext cx="1512168" cy="1512168"/>
            </a:xfrm>
            <a:prstGeom prst="blockArc">
              <a:avLst>
                <a:gd name="adj1" fmla="val 11319132"/>
                <a:gd name="adj2" fmla="val 1418851"/>
                <a:gd name="adj3" fmla="val 258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sp>
          <p:nvSpPr>
            <p:cNvPr id="7" name="Block Arc 6">
              <a:extLst>
                <a:ext uri="{FF2B5EF4-FFF2-40B4-BE49-F238E27FC236}">
                  <a16:creationId xmlns:a16="http://schemas.microsoft.com/office/drawing/2014/main" id="{E2485B13-D8B6-4009-AE28-DA3E98BE30D5}"/>
                </a:ext>
              </a:extLst>
            </p:cNvPr>
            <p:cNvSpPr/>
            <p:nvPr/>
          </p:nvSpPr>
          <p:spPr>
            <a:xfrm>
              <a:off x="4240656" y="2353309"/>
              <a:ext cx="1512168" cy="1512168"/>
            </a:xfrm>
            <a:prstGeom prst="blockArc">
              <a:avLst>
                <a:gd name="adj1" fmla="val 11339965"/>
                <a:gd name="adj2" fmla="val 1418851"/>
                <a:gd name="adj3" fmla="val 2582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cs typeface="Arial" pitchFamily="34" charset="0"/>
              </a:endParaRPr>
            </a:p>
          </p:txBody>
        </p:sp>
      </p:grpSp>
      <p:sp>
        <p:nvSpPr>
          <p:cNvPr id="8" name="Rounded Rectangle 6">
            <a:extLst>
              <a:ext uri="{FF2B5EF4-FFF2-40B4-BE49-F238E27FC236}">
                <a16:creationId xmlns:a16="http://schemas.microsoft.com/office/drawing/2014/main" id="{D91CABF0-4241-4852-9F47-CEB6274F5D2D}"/>
              </a:ext>
            </a:extLst>
          </p:cNvPr>
          <p:cNvSpPr/>
          <p:nvPr/>
        </p:nvSpPr>
        <p:spPr>
          <a:xfrm>
            <a:off x="5380774" y="2500214"/>
            <a:ext cx="2131852" cy="1891990"/>
          </a:xfrm>
          <a:prstGeom prst="roundRect">
            <a:avLst>
              <a:gd name="adj" fmla="val 17879"/>
            </a:avLst>
          </a:prstGeom>
          <a:solidFill>
            <a:schemeClr val="bg1"/>
          </a:solidFill>
          <a:ln>
            <a:noFill/>
          </a:ln>
          <a:effectLst>
            <a:outerShdw blurRad="63500" sx="102000" sy="102000" algn="ctr" rotWithShape="0">
              <a:prstClr val="black">
                <a:alpha val="14000"/>
              </a:prstClr>
            </a:outerShdw>
          </a:effectLst>
          <a:scene3d>
            <a:camera prst="orthographicFront"/>
            <a:lightRig rig="threePt" dir="t"/>
          </a:scene3d>
          <a:sp3d extrusionH="19050">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700" dirty="0">
              <a:cs typeface="Arial" pitchFamily="34" charset="0"/>
            </a:endParaRPr>
          </a:p>
        </p:txBody>
      </p:sp>
      <p:grpSp>
        <p:nvGrpSpPr>
          <p:cNvPr id="9" name="그룹 23">
            <a:extLst>
              <a:ext uri="{FF2B5EF4-FFF2-40B4-BE49-F238E27FC236}">
                <a16:creationId xmlns:a16="http://schemas.microsoft.com/office/drawing/2014/main" id="{AC2E22AD-54FE-4228-AC28-B17F009BA439}"/>
              </a:ext>
            </a:extLst>
          </p:cNvPr>
          <p:cNvGrpSpPr/>
          <p:nvPr/>
        </p:nvGrpSpPr>
        <p:grpSpPr>
          <a:xfrm>
            <a:off x="5404764" y="2610780"/>
            <a:ext cx="2116373" cy="1586578"/>
            <a:chOff x="5460854" y="3477190"/>
            <a:chExt cx="1139924" cy="1486363"/>
          </a:xfrm>
        </p:grpSpPr>
        <p:sp>
          <p:nvSpPr>
            <p:cNvPr id="10" name="TextBox 21">
              <a:extLst>
                <a:ext uri="{FF2B5EF4-FFF2-40B4-BE49-F238E27FC236}">
                  <a16:creationId xmlns:a16="http://schemas.microsoft.com/office/drawing/2014/main" id="{AFE9CD95-7FFF-41E7-B5E3-4D23BA06D15C}"/>
                </a:ext>
              </a:extLst>
            </p:cNvPr>
            <p:cNvSpPr txBox="1"/>
            <p:nvPr/>
          </p:nvSpPr>
          <p:spPr>
            <a:xfrm>
              <a:off x="5484339" y="3477190"/>
              <a:ext cx="1072704" cy="323165"/>
            </a:xfrm>
            <a:prstGeom prst="rect">
              <a:avLst/>
            </a:prstGeom>
            <a:noFill/>
          </p:spPr>
          <p:txBody>
            <a:bodyPr wrap="square" rtlCol="0">
              <a:spAutoFit/>
            </a:bodyPr>
            <a:lstStyle/>
            <a:p>
              <a:pPr algn="ctr"/>
              <a:r>
                <a:rPr lang="es-EC" altLang="ko-KR" sz="1500" b="1" dirty="0">
                  <a:effectLst>
                    <a:outerShdw blurRad="38100" dist="38100" dir="2700000" algn="tl">
                      <a:srgbClr val="000000">
                        <a:alpha val="43137"/>
                      </a:srgbClr>
                    </a:outerShdw>
                  </a:effectLst>
                  <a:cs typeface="Arial" pitchFamily="34" charset="0"/>
                </a:rPr>
                <a:t>QUE ES?</a:t>
              </a:r>
            </a:p>
          </p:txBody>
        </p:sp>
        <p:sp>
          <p:nvSpPr>
            <p:cNvPr id="11" name="TextBox 22">
              <a:extLst>
                <a:ext uri="{FF2B5EF4-FFF2-40B4-BE49-F238E27FC236}">
                  <a16:creationId xmlns:a16="http://schemas.microsoft.com/office/drawing/2014/main" id="{4337C406-2D5B-433A-B1A3-DF7FA06C8A93}"/>
                </a:ext>
              </a:extLst>
            </p:cNvPr>
            <p:cNvSpPr txBox="1"/>
            <p:nvPr/>
          </p:nvSpPr>
          <p:spPr>
            <a:xfrm>
              <a:off x="5460854" y="3752541"/>
              <a:ext cx="1139924" cy="1211012"/>
            </a:xfrm>
            <a:prstGeom prst="rect">
              <a:avLst/>
            </a:prstGeom>
            <a:noFill/>
          </p:spPr>
          <p:txBody>
            <a:bodyPr wrap="square" rtlCol="0">
              <a:spAutoFit/>
            </a:bodyPr>
            <a:lstStyle/>
            <a:p>
              <a:pPr algn="just"/>
              <a:r>
                <a:rPr lang="es-EC" sz="1300" dirty="0"/>
                <a:t>Es el envío de correos electrónicos que tienen la apariencia de proceder de fuentes de confianza con el propósito de </a:t>
              </a:r>
              <a:r>
                <a:rPr lang="es-ES" sz="1300" dirty="0"/>
                <a:t>robar información confidencial.</a:t>
              </a:r>
              <a:endParaRPr lang="es-EC" altLang="ko-KR" sz="1300" dirty="0">
                <a:solidFill>
                  <a:schemeClr val="tx1">
                    <a:lumMod val="75000"/>
                    <a:lumOff val="25000"/>
                  </a:schemeClr>
                </a:solidFill>
                <a:cs typeface="Arial" pitchFamily="34" charset="0"/>
              </a:endParaRPr>
            </a:p>
          </p:txBody>
        </p:sp>
      </p:grpSp>
      <p:sp>
        <p:nvSpPr>
          <p:cNvPr id="12" name="CuadroTexto 11">
            <a:extLst>
              <a:ext uri="{FF2B5EF4-FFF2-40B4-BE49-F238E27FC236}">
                <a16:creationId xmlns:a16="http://schemas.microsoft.com/office/drawing/2014/main" id="{6D0AE594-C24D-442F-926C-86C768172476}"/>
              </a:ext>
            </a:extLst>
          </p:cNvPr>
          <p:cNvSpPr txBox="1"/>
          <p:nvPr/>
        </p:nvSpPr>
        <p:spPr>
          <a:xfrm>
            <a:off x="241703" y="1394030"/>
            <a:ext cx="3386399" cy="833305"/>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s-EC" sz="1500" dirty="0">
                <a:effectLst/>
                <a:ea typeface="Calibri" panose="020F0502020204030204" pitchFamily="34" charset="0"/>
                <a:cs typeface="Times New Roman" panose="02020603050405020304" pitchFamily="18" charset="0"/>
              </a:rPr>
              <a:t>Pueden </a:t>
            </a:r>
            <a:r>
              <a:rPr lang="es-EC" sz="1500" b="1" dirty="0">
                <a:effectLst/>
                <a:ea typeface="Calibri" panose="020F0502020204030204" pitchFamily="34" charset="0"/>
                <a:cs typeface="Times New Roman" panose="02020603050405020304" pitchFamily="18" charset="0"/>
              </a:rPr>
              <a:t>parecer</a:t>
            </a:r>
            <a:r>
              <a:rPr lang="es-EC" sz="1500" dirty="0">
                <a:effectLst/>
                <a:ea typeface="Calibri" panose="020F0502020204030204" pitchFamily="34" charset="0"/>
                <a:cs typeface="Times New Roman" panose="02020603050405020304" pitchFamily="18" charset="0"/>
              </a:rPr>
              <a:t> idénticos al tipo de </a:t>
            </a:r>
            <a:r>
              <a:rPr lang="es-EC" sz="1500" dirty="0"/>
              <a:t>correspondencia</a:t>
            </a:r>
            <a:r>
              <a:rPr lang="es-EC" sz="1500" dirty="0">
                <a:effectLst/>
                <a:ea typeface="Calibri" panose="020F0502020204030204" pitchFamily="34" charset="0"/>
                <a:cs typeface="Times New Roman" panose="02020603050405020304" pitchFamily="18" charset="0"/>
              </a:rPr>
              <a:t> que emiten los bancos reales.</a:t>
            </a:r>
          </a:p>
        </p:txBody>
      </p:sp>
      <p:sp>
        <p:nvSpPr>
          <p:cNvPr id="13" name="CuadroTexto 12">
            <a:extLst>
              <a:ext uri="{FF2B5EF4-FFF2-40B4-BE49-F238E27FC236}">
                <a16:creationId xmlns:a16="http://schemas.microsoft.com/office/drawing/2014/main" id="{68175570-5CD2-47C1-B897-64968B7CF319}"/>
              </a:ext>
            </a:extLst>
          </p:cNvPr>
          <p:cNvSpPr txBox="1"/>
          <p:nvPr/>
        </p:nvSpPr>
        <p:spPr>
          <a:xfrm>
            <a:off x="192972" y="2704824"/>
            <a:ext cx="3435129" cy="833305"/>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s-ES" sz="1500" b="1" dirty="0">
                <a:ea typeface="Calibri" panose="020F0502020204030204" pitchFamily="34" charset="0"/>
                <a:cs typeface="Times New Roman" panose="02020603050405020304" pitchFamily="18" charset="0"/>
              </a:rPr>
              <a:t>Copian</a:t>
            </a:r>
            <a:r>
              <a:rPr lang="es-EC" sz="1500" dirty="0">
                <a:ea typeface="Calibri" panose="020F0502020204030204" pitchFamily="34" charset="0"/>
                <a:cs typeface="Times New Roman" panose="02020603050405020304" pitchFamily="18" charset="0"/>
              </a:rPr>
              <a:t> los logotipos, el diseño y el tono de los correos electrónicos reales.</a:t>
            </a:r>
            <a:endParaRPr lang="es-EC" sz="1500" dirty="0">
              <a:effectLst/>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07278FB9-DB1A-4C3E-A09C-B1CEAAB2F146}"/>
              </a:ext>
            </a:extLst>
          </p:cNvPr>
          <p:cNvSpPr txBox="1"/>
          <p:nvPr/>
        </p:nvSpPr>
        <p:spPr>
          <a:xfrm>
            <a:off x="273866" y="3747432"/>
            <a:ext cx="3354235" cy="586314"/>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s-EC" sz="1500" b="1" dirty="0">
                <a:ea typeface="Calibri" panose="020F0502020204030204" pitchFamily="34" charset="0"/>
                <a:cs typeface="Times New Roman" panose="02020603050405020304" pitchFamily="18" charset="0"/>
              </a:rPr>
              <a:t>Usan</a:t>
            </a:r>
            <a:r>
              <a:rPr lang="es-EC" sz="1500" dirty="0">
                <a:ea typeface="Calibri" panose="020F0502020204030204" pitchFamily="34" charset="0"/>
                <a:cs typeface="Times New Roman" panose="02020603050405020304" pitchFamily="18" charset="0"/>
              </a:rPr>
              <a:t> un lenguaje que transmiten un sentido de urgencia. </a:t>
            </a:r>
          </a:p>
        </p:txBody>
      </p:sp>
      <p:sp>
        <p:nvSpPr>
          <p:cNvPr id="15" name="CuadroTexto 14">
            <a:extLst>
              <a:ext uri="{FF2B5EF4-FFF2-40B4-BE49-F238E27FC236}">
                <a16:creationId xmlns:a16="http://schemas.microsoft.com/office/drawing/2014/main" id="{58E97A83-C2C5-4ED4-BF58-61B34ECA2750}"/>
              </a:ext>
            </a:extLst>
          </p:cNvPr>
          <p:cNvSpPr txBox="1"/>
          <p:nvPr/>
        </p:nvSpPr>
        <p:spPr>
          <a:xfrm>
            <a:off x="241703" y="4910656"/>
            <a:ext cx="3386397" cy="83330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EC" sz="1500" dirty="0">
                <a:effectLst/>
                <a:ea typeface="Calibri" panose="020F0502020204030204" pitchFamily="34" charset="0"/>
                <a:cs typeface="Times New Roman" panose="02020603050405020304" pitchFamily="18" charset="0"/>
              </a:rPr>
              <a:t>Te </a:t>
            </a:r>
            <a:r>
              <a:rPr lang="es-EC" sz="1500" b="1" dirty="0">
                <a:effectLst/>
                <a:ea typeface="Calibri" panose="020F0502020204030204" pitchFamily="34" charset="0"/>
                <a:cs typeface="Times New Roman" panose="02020603050405020304" pitchFamily="18" charset="0"/>
              </a:rPr>
              <a:t>piden</a:t>
            </a:r>
            <a:r>
              <a:rPr lang="es-EC" sz="1500" dirty="0">
                <a:effectLst/>
                <a:ea typeface="Calibri" panose="020F0502020204030204" pitchFamily="34" charset="0"/>
                <a:cs typeface="Times New Roman" panose="02020603050405020304" pitchFamily="18" charset="0"/>
              </a:rPr>
              <a:t> que descargues un documento adjunto o que hagas clic en un enlace.</a:t>
            </a:r>
          </a:p>
        </p:txBody>
      </p:sp>
    </p:spTree>
    <p:extLst>
      <p:ext uri="{BB962C8B-B14F-4D97-AF65-F5344CB8AC3E}">
        <p14:creationId xmlns:p14="http://schemas.microsoft.com/office/powerpoint/2010/main" val="27634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https://4.bp.blogspot.com/-usG0qeKPh10/WLkfrPnkaAI/AAAAAAAACmQ/NzuSbkcjLYUuGUABT8pco_t1c8c0OqmzwCLcB/s1600/Captura%2Bde%2Bpantalla%2B2017-03-03%2Ba%2Blas%2B02.02.22.png"/>
          <p:cNvPicPr>
            <a:picLocks noChangeAspect="1" noChangeArrowheads="1"/>
          </p:cNvPicPr>
          <p:nvPr/>
        </p:nvPicPr>
        <p:blipFill rotWithShape="1">
          <a:blip r:embed="rId3">
            <a:extLst>
              <a:ext uri="{28A0092B-C50C-407E-A947-70E740481C1C}">
                <a14:useLocalDpi xmlns:a14="http://schemas.microsoft.com/office/drawing/2010/main" val="0"/>
              </a:ext>
            </a:extLst>
          </a:blip>
          <a:srcRect b="5094"/>
          <a:stretch/>
        </p:blipFill>
        <p:spPr bwMode="auto">
          <a:xfrm>
            <a:off x="5340901" y="601586"/>
            <a:ext cx="3761907" cy="5101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340901" y="601586"/>
            <a:ext cx="2863299" cy="30646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5" name="Rectángulo 4"/>
          <p:cNvSpPr/>
          <p:nvPr/>
        </p:nvSpPr>
        <p:spPr>
          <a:xfrm>
            <a:off x="6660682" y="3737818"/>
            <a:ext cx="1183907" cy="20854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3074"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754818"/>
            <a:ext cx="4645025" cy="494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7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0" name="Grupo 9"/>
          <p:cNvGrpSpPr/>
          <p:nvPr/>
        </p:nvGrpSpPr>
        <p:grpSpPr>
          <a:xfrm>
            <a:off x="685000" y="616732"/>
            <a:ext cx="4643589" cy="5225983"/>
            <a:chOff x="227800" y="308008"/>
            <a:chExt cx="5306725" cy="5476775"/>
          </a:xfrm>
        </p:grpSpPr>
        <p:pic>
          <p:nvPicPr>
            <p:cNvPr id="3" name="Picture 2" descr="https://cloudfront-us-east-1.images.arcpublishing.com/eluniverso/VVEDDAI5WNFGLDV7NR2UFAF2F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00" y="308008"/>
              <a:ext cx="5306725" cy="5476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56640" y="2849880"/>
              <a:ext cx="3886200" cy="116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959001" y="2785189"/>
              <a:ext cx="3037032" cy="209656"/>
            </a:xfrm>
            <a:prstGeom prst="rect">
              <a:avLst/>
            </a:prstGeom>
            <a:noFill/>
          </p:spPr>
          <p:txBody>
            <a:bodyPr wrap="none" rtlCol="0">
              <a:spAutoFit/>
            </a:bodyPr>
            <a:lstStyle/>
            <a:p>
              <a:r>
                <a:rPr lang="es-ES" sz="700" b="1" dirty="0"/>
                <a:t>notificacionesdemultaselectronicasdecolombia@Outlook.es</a:t>
              </a:r>
              <a:endParaRPr lang="es-EC" sz="700" b="1" dirty="0"/>
            </a:p>
          </p:txBody>
        </p:sp>
        <p:sp>
          <p:nvSpPr>
            <p:cNvPr id="8" name="Rectángulo 7"/>
            <p:cNvSpPr/>
            <p:nvPr/>
          </p:nvSpPr>
          <p:spPr>
            <a:xfrm>
              <a:off x="1056640" y="2785189"/>
              <a:ext cx="2939393" cy="215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 name="Grupo 10"/>
          <p:cNvGrpSpPr/>
          <p:nvPr/>
        </p:nvGrpSpPr>
        <p:grpSpPr>
          <a:xfrm>
            <a:off x="5132439" y="616732"/>
            <a:ext cx="4542503" cy="5225983"/>
            <a:chOff x="5132439" y="616732"/>
            <a:chExt cx="4542503" cy="5225983"/>
          </a:xfrm>
        </p:grpSpPr>
        <p:grpSp>
          <p:nvGrpSpPr>
            <p:cNvPr id="5" name="Grupo 4"/>
            <p:cNvGrpSpPr/>
            <p:nvPr/>
          </p:nvGrpSpPr>
          <p:grpSpPr>
            <a:xfrm>
              <a:off x="5132439" y="616732"/>
              <a:ext cx="4542503" cy="5225983"/>
              <a:chOff x="5132439" y="616732"/>
              <a:chExt cx="4542503" cy="5225983"/>
            </a:xfrm>
          </p:grpSpPr>
          <p:pic>
            <p:nvPicPr>
              <p:cNvPr id="1026" name="Picture 2"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r="20397"/>
              <a:stretch/>
            </p:blipFill>
            <p:spPr bwMode="auto">
              <a:xfrm>
                <a:off x="5132439" y="616732"/>
                <a:ext cx="4542503" cy="522598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5"/>
              <a:srcRect t="9142"/>
              <a:stretch/>
            </p:blipFill>
            <p:spPr>
              <a:xfrm>
                <a:off x="5132439" y="875070"/>
                <a:ext cx="2831690" cy="545089"/>
              </a:xfrm>
              <a:prstGeom prst="rect">
                <a:avLst/>
              </a:prstGeom>
            </p:spPr>
          </p:pic>
        </p:grpSp>
        <p:sp>
          <p:nvSpPr>
            <p:cNvPr id="7" name="Rectángulo 6"/>
            <p:cNvSpPr/>
            <p:nvPr/>
          </p:nvSpPr>
          <p:spPr>
            <a:xfrm>
              <a:off x="5414027" y="875070"/>
              <a:ext cx="2363289" cy="167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7777316" y="4277032"/>
              <a:ext cx="668594" cy="294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05926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1529364" y="269762"/>
            <a:ext cx="80061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SUPLANTACIÓN</a:t>
            </a:r>
            <a:r>
              <a:rPr kumimoji="0" lang="es-EC" sz="4000" b="1" i="1" u="none" strike="noStrike" kern="1200" cap="none" spc="0" normalizeH="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 DE IDENTIDAD</a:t>
            </a:r>
            <a:endPar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Freeform: Shape 11">
            <a:extLst>
              <a:ext uri="{FF2B5EF4-FFF2-40B4-BE49-F238E27FC236}">
                <a16:creationId xmlns:a16="http://schemas.microsoft.com/office/drawing/2014/main" id="{E42FF771-35D7-4FBB-B108-6919227C315A}"/>
              </a:ext>
            </a:extLst>
          </p:cNvPr>
          <p:cNvSpPr/>
          <p:nvPr/>
        </p:nvSpPr>
        <p:spPr>
          <a:xfrm>
            <a:off x="4876533" y="3398383"/>
            <a:ext cx="820615" cy="820615"/>
          </a:xfrm>
          <a:custGeom>
            <a:avLst/>
            <a:gdLst>
              <a:gd name="connsiteX0" fmla="*/ 321548 w 643094"/>
              <a:gd name="connsiteY0" fmla="*/ 117901 h 643094"/>
              <a:gd name="connsiteX1" fmla="*/ 525195 w 643094"/>
              <a:gd name="connsiteY1" fmla="*/ 321548 h 643094"/>
              <a:gd name="connsiteX2" fmla="*/ 321548 w 643094"/>
              <a:gd name="connsiteY2" fmla="*/ 525195 h 643094"/>
              <a:gd name="connsiteX3" fmla="*/ 117901 w 643094"/>
              <a:gd name="connsiteY3" fmla="*/ 321548 h 643094"/>
              <a:gd name="connsiteX4" fmla="*/ 321548 w 643094"/>
              <a:gd name="connsiteY4" fmla="*/ 117901 h 643094"/>
              <a:gd name="connsiteX5" fmla="*/ 321547 w 643094"/>
              <a:gd name="connsiteY5" fmla="*/ 48181 h 643094"/>
              <a:gd name="connsiteX6" fmla="*/ 48181 w 643094"/>
              <a:gd name="connsiteY6" fmla="*/ 321547 h 643094"/>
              <a:gd name="connsiteX7" fmla="*/ 321547 w 643094"/>
              <a:gd name="connsiteY7" fmla="*/ 594913 h 643094"/>
              <a:gd name="connsiteX8" fmla="*/ 594913 w 643094"/>
              <a:gd name="connsiteY8" fmla="*/ 321547 h 643094"/>
              <a:gd name="connsiteX9" fmla="*/ 321547 w 643094"/>
              <a:gd name="connsiteY9" fmla="*/ 48181 h 643094"/>
              <a:gd name="connsiteX10" fmla="*/ 321547 w 643094"/>
              <a:gd name="connsiteY10" fmla="*/ 0 h 643094"/>
              <a:gd name="connsiteX11" fmla="*/ 643094 w 643094"/>
              <a:gd name="connsiteY11" fmla="*/ 321547 h 643094"/>
              <a:gd name="connsiteX12" fmla="*/ 321547 w 643094"/>
              <a:gd name="connsiteY12" fmla="*/ 643094 h 643094"/>
              <a:gd name="connsiteX13" fmla="*/ 0 w 643094"/>
              <a:gd name="connsiteY13" fmla="*/ 321547 h 643094"/>
              <a:gd name="connsiteX14" fmla="*/ 321547 w 643094"/>
              <a:gd name="connsiteY14" fmla="*/ 0 h 64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094" h="643094">
                <a:moveTo>
                  <a:pt x="321548" y="117901"/>
                </a:moveTo>
                <a:cubicBezTo>
                  <a:pt x="434019" y="117901"/>
                  <a:pt x="525195" y="209077"/>
                  <a:pt x="525195" y="321548"/>
                </a:cubicBezTo>
                <a:cubicBezTo>
                  <a:pt x="525195" y="434019"/>
                  <a:pt x="434019" y="525195"/>
                  <a:pt x="321548" y="525195"/>
                </a:cubicBezTo>
                <a:cubicBezTo>
                  <a:pt x="209077" y="525195"/>
                  <a:pt x="117901" y="434019"/>
                  <a:pt x="117901" y="321548"/>
                </a:cubicBezTo>
                <a:cubicBezTo>
                  <a:pt x="117901" y="209077"/>
                  <a:pt x="209077" y="117901"/>
                  <a:pt x="321548" y="117901"/>
                </a:cubicBezTo>
                <a:close/>
                <a:moveTo>
                  <a:pt x="321547" y="48181"/>
                </a:moveTo>
                <a:cubicBezTo>
                  <a:pt x="170571" y="48181"/>
                  <a:pt x="48181" y="170571"/>
                  <a:pt x="48181" y="321547"/>
                </a:cubicBezTo>
                <a:cubicBezTo>
                  <a:pt x="48181" y="472523"/>
                  <a:pt x="170571" y="594913"/>
                  <a:pt x="321547" y="594913"/>
                </a:cubicBezTo>
                <a:cubicBezTo>
                  <a:pt x="472523" y="594913"/>
                  <a:pt x="594913" y="472523"/>
                  <a:pt x="594913" y="321547"/>
                </a:cubicBezTo>
                <a:cubicBezTo>
                  <a:pt x="594913" y="170571"/>
                  <a:pt x="472523" y="48181"/>
                  <a:pt x="321547" y="48181"/>
                </a:cubicBezTo>
                <a:close/>
                <a:moveTo>
                  <a:pt x="321547" y="0"/>
                </a:moveTo>
                <a:cubicBezTo>
                  <a:pt x="499133" y="0"/>
                  <a:pt x="643094" y="143961"/>
                  <a:pt x="643094" y="321547"/>
                </a:cubicBezTo>
                <a:cubicBezTo>
                  <a:pt x="643094" y="499133"/>
                  <a:pt x="499133" y="643094"/>
                  <a:pt x="321547" y="643094"/>
                </a:cubicBezTo>
                <a:cubicBezTo>
                  <a:pt x="143961" y="643094"/>
                  <a:pt x="0" y="499133"/>
                  <a:pt x="0" y="321547"/>
                </a:cubicBezTo>
                <a:cubicBezTo>
                  <a:pt x="0" y="143961"/>
                  <a:pt x="143961" y="0"/>
                  <a:pt x="321547" y="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5">
            <a:extLst>
              <a:ext uri="{FF2B5EF4-FFF2-40B4-BE49-F238E27FC236}">
                <a16:creationId xmlns:a16="http://schemas.microsoft.com/office/drawing/2014/main" id="{253B1FF3-471B-4EB4-9BF7-18188DAF2FDA}"/>
              </a:ext>
            </a:extLst>
          </p:cNvPr>
          <p:cNvGrpSpPr/>
          <p:nvPr/>
        </p:nvGrpSpPr>
        <p:grpSpPr>
          <a:xfrm>
            <a:off x="4843414" y="4049483"/>
            <a:ext cx="1385161" cy="1894756"/>
            <a:chOff x="4020203" y="419231"/>
            <a:chExt cx="4367084" cy="5765249"/>
          </a:xfrm>
          <a:effectLst>
            <a:outerShdw blurRad="50800" dist="38100" dir="5400000" algn="t" rotWithShape="0">
              <a:prstClr val="black">
                <a:alpha val="40000"/>
              </a:prstClr>
            </a:outerShdw>
          </a:effectLst>
        </p:grpSpPr>
        <p:sp>
          <p:nvSpPr>
            <p:cNvPr id="11" name="Rectangle 36">
              <a:extLst>
                <a:ext uri="{FF2B5EF4-FFF2-40B4-BE49-F238E27FC236}">
                  <a16:creationId xmlns:a16="http://schemas.microsoft.com/office/drawing/2014/main" id="{8E7AEF95-B7D9-4EF6-BFB6-1AE84CB39599}"/>
                </a:ext>
              </a:extLst>
            </p:cNvPr>
            <p:cNvSpPr/>
            <p:nvPr/>
          </p:nvSpPr>
          <p:spPr>
            <a:xfrm>
              <a:off x="4045205" y="619882"/>
              <a:ext cx="4294509" cy="5398073"/>
            </a:xfrm>
            <a:custGeom>
              <a:avLst/>
              <a:gdLst/>
              <a:ahLst/>
              <a:cxnLst/>
              <a:rect l="l" t="t" r="r" b="b"/>
              <a:pathLst>
                <a:path w="4294511" h="5398073">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4">
              <a:extLst>
                <a:ext uri="{FF2B5EF4-FFF2-40B4-BE49-F238E27FC236}">
                  <a16:creationId xmlns:a16="http://schemas.microsoft.com/office/drawing/2014/main" id="{3B495BB5-A18C-4F6A-A665-0166402A44C3}"/>
                </a:ext>
              </a:extLst>
            </p:cNvPr>
            <p:cNvSpPr/>
            <p:nvPr/>
          </p:nvSpPr>
          <p:spPr>
            <a:xfrm>
              <a:off x="4020203" y="419231"/>
              <a:ext cx="4367084" cy="5765249"/>
            </a:xfrm>
            <a:custGeom>
              <a:avLst/>
              <a:gdLst/>
              <a:ahLst/>
              <a:cxnLst/>
              <a:rect l="l" t="t" r="r" b="b"/>
              <a:pathLst>
                <a:path w="4367084" h="5765249">
                  <a:moveTo>
                    <a:pt x="3965780" y="4113557"/>
                  </a:moveTo>
                  <a:lnTo>
                    <a:pt x="4166432" y="4113557"/>
                  </a:lnTo>
                  <a:lnTo>
                    <a:pt x="4166432" y="4916165"/>
                  </a:lnTo>
                  <a:lnTo>
                    <a:pt x="3972555" y="4916165"/>
                  </a:lnTo>
                  <a:lnTo>
                    <a:pt x="3972555" y="5763466"/>
                  </a:lnTo>
                  <a:lnTo>
                    <a:pt x="3771903" y="5763466"/>
                  </a:lnTo>
                  <a:lnTo>
                    <a:pt x="3771903" y="5763465"/>
                  </a:lnTo>
                  <a:lnTo>
                    <a:pt x="1193520" y="5763465"/>
                  </a:lnTo>
                  <a:lnTo>
                    <a:pt x="1193520" y="5765249"/>
                  </a:lnTo>
                  <a:lnTo>
                    <a:pt x="992868" y="5765249"/>
                  </a:lnTo>
                  <a:lnTo>
                    <a:pt x="992868" y="5009248"/>
                  </a:lnTo>
                  <a:lnTo>
                    <a:pt x="1193520" y="5009248"/>
                  </a:lnTo>
                  <a:lnTo>
                    <a:pt x="1193520" y="5562813"/>
                  </a:lnTo>
                  <a:lnTo>
                    <a:pt x="3771903" y="5562813"/>
                  </a:lnTo>
                  <a:lnTo>
                    <a:pt x="3771903" y="4916165"/>
                  </a:lnTo>
                  <a:lnTo>
                    <a:pt x="3965780" y="4916165"/>
                  </a:lnTo>
                  <a:close/>
                  <a:moveTo>
                    <a:pt x="404924" y="3516123"/>
                  </a:moveTo>
                  <a:lnTo>
                    <a:pt x="605576" y="3516123"/>
                  </a:lnTo>
                  <a:lnTo>
                    <a:pt x="605576" y="4024102"/>
                  </a:lnTo>
                  <a:lnTo>
                    <a:pt x="794053" y="4024102"/>
                  </a:lnTo>
                  <a:lnTo>
                    <a:pt x="794053" y="4525732"/>
                  </a:lnTo>
                  <a:lnTo>
                    <a:pt x="991620" y="4525732"/>
                  </a:lnTo>
                  <a:lnTo>
                    <a:pt x="991620" y="5027362"/>
                  </a:lnTo>
                  <a:lnTo>
                    <a:pt x="790968" y="5027362"/>
                  </a:lnTo>
                  <a:lnTo>
                    <a:pt x="790968" y="4525732"/>
                  </a:lnTo>
                  <a:lnTo>
                    <a:pt x="593401" y="4525732"/>
                  </a:lnTo>
                  <a:lnTo>
                    <a:pt x="593401" y="4056122"/>
                  </a:lnTo>
                  <a:lnTo>
                    <a:pt x="404924" y="4056122"/>
                  </a:lnTo>
                  <a:close/>
                  <a:moveTo>
                    <a:pt x="4166432" y="2307688"/>
                  </a:moveTo>
                  <a:lnTo>
                    <a:pt x="4367084" y="2307688"/>
                  </a:lnTo>
                  <a:lnTo>
                    <a:pt x="4367084" y="4113556"/>
                  </a:lnTo>
                  <a:lnTo>
                    <a:pt x="4166432" y="4113556"/>
                  </a:lnTo>
                  <a:close/>
                  <a:moveTo>
                    <a:pt x="3965780" y="1906384"/>
                  </a:moveTo>
                  <a:lnTo>
                    <a:pt x="4166432" y="1906384"/>
                  </a:lnTo>
                  <a:lnTo>
                    <a:pt x="4166432" y="2307688"/>
                  </a:lnTo>
                  <a:lnTo>
                    <a:pt x="3965780" y="2307688"/>
                  </a:lnTo>
                  <a:close/>
                  <a:moveTo>
                    <a:pt x="2520856" y="1506947"/>
                  </a:moveTo>
                  <a:lnTo>
                    <a:pt x="2721508" y="1506947"/>
                  </a:lnTo>
                  <a:lnTo>
                    <a:pt x="3336164" y="1506947"/>
                  </a:lnTo>
                  <a:lnTo>
                    <a:pt x="3336164" y="1685040"/>
                  </a:lnTo>
                  <a:lnTo>
                    <a:pt x="3464150" y="1685040"/>
                  </a:lnTo>
                  <a:lnTo>
                    <a:pt x="3464150" y="1682197"/>
                  </a:lnTo>
                  <a:lnTo>
                    <a:pt x="3965780" y="1682197"/>
                  </a:lnTo>
                  <a:lnTo>
                    <a:pt x="3965780" y="1882849"/>
                  </a:lnTo>
                  <a:lnTo>
                    <a:pt x="3536816" y="1882849"/>
                  </a:lnTo>
                  <a:lnTo>
                    <a:pt x="3536816" y="2788626"/>
                  </a:lnTo>
                  <a:lnTo>
                    <a:pt x="3336164" y="2788626"/>
                  </a:lnTo>
                  <a:lnTo>
                    <a:pt x="3336164" y="1707599"/>
                  </a:lnTo>
                  <a:lnTo>
                    <a:pt x="2721508" y="1707599"/>
                  </a:lnTo>
                  <a:lnTo>
                    <a:pt x="2721508" y="2710859"/>
                  </a:lnTo>
                  <a:lnTo>
                    <a:pt x="2520856" y="2710859"/>
                  </a:lnTo>
                  <a:close/>
                  <a:moveTo>
                    <a:pt x="1705727" y="200652"/>
                  </a:moveTo>
                  <a:lnTo>
                    <a:pt x="1906379" y="200652"/>
                  </a:lnTo>
                  <a:lnTo>
                    <a:pt x="1906379" y="1306295"/>
                  </a:lnTo>
                  <a:lnTo>
                    <a:pt x="2508335" y="1306295"/>
                  </a:lnTo>
                  <a:lnTo>
                    <a:pt x="2508335" y="1506947"/>
                  </a:lnTo>
                  <a:lnTo>
                    <a:pt x="1906379" y="1506947"/>
                  </a:lnTo>
                  <a:lnTo>
                    <a:pt x="1906379" y="2608477"/>
                  </a:lnTo>
                  <a:lnTo>
                    <a:pt x="1705727" y="2608477"/>
                  </a:lnTo>
                  <a:close/>
                  <a:moveTo>
                    <a:pt x="986562" y="200652"/>
                  </a:moveTo>
                  <a:lnTo>
                    <a:pt x="1187214" y="200652"/>
                  </a:lnTo>
                  <a:lnTo>
                    <a:pt x="1187214" y="3612116"/>
                  </a:lnTo>
                  <a:lnTo>
                    <a:pt x="986562" y="3612116"/>
                  </a:lnTo>
                  <a:lnTo>
                    <a:pt x="986562" y="2838909"/>
                  </a:lnTo>
                  <a:lnTo>
                    <a:pt x="600014" y="2838909"/>
                  </a:lnTo>
                  <a:lnTo>
                    <a:pt x="600014" y="2641799"/>
                  </a:lnTo>
                  <a:lnTo>
                    <a:pt x="200652" y="2641799"/>
                  </a:lnTo>
                  <a:lnTo>
                    <a:pt x="200652" y="3118899"/>
                  </a:lnTo>
                  <a:lnTo>
                    <a:pt x="384605" y="3118899"/>
                  </a:lnTo>
                  <a:lnTo>
                    <a:pt x="384605" y="3520203"/>
                  </a:lnTo>
                  <a:lnTo>
                    <a:pt x="183953" y="3520203"/>
                  </a:lnTo>
                  <a:lnTo>
                    <a:pt x="183953" y="3141857"/>
                  </a:lnTo>
                  <a:lnTo>
                    <a:pt x="0" y="3141857"/>
                  </a:lnTo>
                  <a:lnTo>
                    <a:pt x="0" y="2439575"/>
                  </a:lnTo>
                  <a:lnTo>
                    <a:pt x="200652" y="2439575"/>
                  </a:lnTo>
                  <a:lnTo>
                    <a:pt x="200652" y="2441147"/>
                  </a:lnTo>
                  <a:lnTo>
                    <a:pt x="610687" y="2441147"/>
                  </a:lnTo>
                  <a:lnTo>
                    <a:pt x="610687" y="2638257"/>
                  </a:lnTo>
                  <a:lnTo>
                    <a:pt x="986562" y="2638257"/>
                  </a:lnTo>
                  <a:close/>
                  <a:moveTo>
                    <a:pt x="1187214" y="0"/>
                  </a:moveTo>
                  <a:lnTo>
                    <a:pt x="1688844" y="0"/>
                  </a:lnTo>
                  <a:lnTo>
                    <a:pt x="1688844" y="200652"/>
                  </a:lnTo>
                  <a:lnTo>
                    <a:pt x="1187214" y="200652"/>
                  </a:lnTo>
                  <a:close/>
                </a:path>
              </a:pathLst>
            </a:cu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bg1"/>
                </a:solidFill>
              </a:endParaRPr>
            </a:p>
          </p:txBody>
        </p:sp>
      </p:grpSp>
      <p:grpSp>
        <p:nvGrpSpPr>
          <p:cNvPr id="13" name="Group 24">
            <a:extLst>
              <a:ext uri="{FF2B5EF4-FFF2-40B4-BE49-F238E27FC236}">
                <a16:creationId xmlns:a16="http://schemas.microsoft.com/office/drawing/2014/main" id="{F2F31484-D5D2-4D3F-B23E-DE3CD570CE82}"/>
              </a:ext>
            </a:extLst>
          </p:cNvPr>
          <p:cNvGrpSpPr/>
          <p:nvPr/>
        </p:nvGrpSpPr>
        <p:grpSpPr>
          <a:xfrm>
            <a:off x="2341815" y="2935705"/>
            <a:ext cx="786508" cy="1064142"/>
            <a:chOff x="756338" y="2636912"/>
            <a:chExt cx="1152128" cy="1918185"/>
          </a:xfrm>
        </p:grpSpPr>
        <p:grpSp>
          <p:nvGrpSpPr>
            <p:cNvPr id="14" name="Group 25">
              <a:extLst>
                <a:ext uri="{FF2B5EF4-FFF2-40B4-BE49-F238E27FC236}">
                  <a16:creationId xmlns:a16="http://schemas.microsoft.com/office/drawing/2014/main" id="{8A999EFD-2350-4AFB-A260-FF0E07533A4A}"/>
                </a:ext>
              </a:extLst>
            </p:cNvPr>
            <p:cNvGrpSpPr/>
            <p:nvPr/>
          </p:nvGrpSpPr>
          <p:grpSpPr>
            <a:xfrm>
              <a:off x="756338" y="2636912"/>
              <a:ext cx="1152128" cy="1918185"/>
              <a:chOff x="3631246" y="4903910"/>
              <a:chExt cx="446244" cy="742954"/>
            </a:xfrm>
          </p:grpSpPr>
          <p:sp>
            <p:nvSpPr>
              <p:cNvPr id="17" name="Freeform 6">
                <a:extLst>
                  <a:ext uri="{FF2B5EF4-FFF2-40B4-BE49-F238E27FC236}">
                    <a16:creationId xmlns:a16="http://schemas.microsoft.com/office/drawing/2014/main" id="{7E549C2A-2700-453C-9984-35257E246DE3}"/>
                  </a:ext>
                </a:extLst>
              </p:cNvPr>
              <p:cNvSpPr>
                <a:spLocks noEditPoints="1"/>
              </p:cNvSpPr>
              <p:nvPr/>
            </p:nvSpPr>
            <p:spPr bwMode="auto">
              <a:xfrm>
                <a:off x="3631246" y="4903910"/>
                <a:ext cx="446244" cy="742954"/>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a:p>
            </p:txBody>
          </p:sp>
          <p:sp>
            <p:nvSpPr>
              <p:cNvPr id="18" name="Rounded Rectangle 49">
                <a:extLst>
                  <a:ext uri="{FF2B5EF4-FFF2-40B4-BE49-F238E27FC236}">
                    <a16:creationId xmlns:a16="http://schemas.microsoft.com/office/drawing/2014/main" id="{CF6E753A-A6BC-456C-9258-11C45ADC14ED}"/>
                  </a:ext>
                </a:extLst>
              </p:cNvPr>
              <p:cNvSpPr/>
              <p:nvPr/>
            </p:nvSpPr>
            <p:spPr>
              <a:xfrm>
                <a:off x="3802267" y="4938019"/>
                <a:ext cx="104202" cy="20042"/>
              </a:xfrm>
              <a:prstGeom prst="roundRect">
                <a:avLst>
                  <a:gd name="adj" fmla="val 50000"/>
                </a:avLst>
              </a:prstGeom>
              <a:solidFill>
                <a:srgbClr val="87BCE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Oval 30">
                <a:extLst>
                  <a:ext uri="{FF2B5EF4-FFF2-40B4-BE49-F238E27FC236}">
                    <a16:creationId xmlns:a16="http://schemas.microsoft.com/office/drawing/2014/main" id="{6C68D838-1FD5-45C9-BCF5-E8F239FC8DAA}"/>
                  </a:ext>
                </a:extLst>
              </p:cNvPr>
              <p:cNvSpPr/>
              <p:nvPr/>
            </p:nvSpPr>
            <p:spPr>
              <a:xfrm>
                <a:off x="3822161" y="5563917"/>
                <a:ext cx="64414" cy="64414"/>
              </a:xfrm>
              <a:prstGeom prst="ellipse">
                <a:avLst/>
              </a:prstGeom>
              <a:solidFill>
                <a:srgbClr val="87BCE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ight Triangle 3">
                <a:extLst>
                  <a:ext uri="{FF2B5EF4-FFF2-40B4-BE49-F238E27FC236}">
                    <a16:creationId xmlns:a16="http://schemas.microsoft.com/office/drawing/2014/main" id="{9046853D-0D72-4E58-AE1D-74A7ADE95560}"/>
                  </a:ext>
                </a:extLst>
              </p:cNvPr>
              <p:cNvSpPr/>
              <p:nvPr/>
            </p:nvSpPr>
            <p:spPr>
              <a:xfrm flipV="1">
                <a:off x="3667586" y="4984405"/>
                <a:ext cx="353926" cy="561866"/>
              </a:xfrm>
              <a:custGeom>
                <a:avLst/>
                <a:gdLst>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Lst>
                <a:ahLst/>
                <a:cxnLst>
                  <a:cxn ang="0">
                    <a:pos x="connsiteX0" y="connsiteY0"/>
                  </a:cxn>
                  <a:cxn ang="0">
                    <a:pos x="connsiteX1" y="connsiteY1"/>
                  </a:cxn>
                  <a:cxn ang="0">
                    <a:pos x="connsiteX2" y="connsiteY2"/>
                  </a:cxn>
                  <a:cxn ang="0">
                    <a:pos x="connsiteX3" y="connsiteY3"/>
                  </a:cxn>
                </a:cxnLst>
                <a:rect l="l" t="t" r="r" b="b"/>
                <a:pathLst>
                  <a:path w="1149070" h="660238">
                    <a:moveTo>
                      <a:pt x="0" y="660238"/>
                    </a:moveTo>
                    <a:lnTo>
                      <a:pt x="0" y="0"/>
                    </a:lnTo>
                    <a:cubicBezTo>
                      <a:pt x="179823" y="397879"/>
                      <a:pt x="710167" y="602719"/>
                      <a:pt x="1149070" y="660238"/>
                    </a:cubicBezTo>
                    <a:lnTo>
                      <a:pt x="0" y="660238"/>
                    </a:lnTo>
                    <a:close/>
                  </a:path>
                </a:pathLst>
              </a:cu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5" name="Rounded Rectangle 6">
              <a:extLst>
                <a:ext uri="{FF2B5EF4-FFF2-40B4-BE49-F238E27FC236}">
                  <a16:creationId xmlns:a16="http://schemas.microsoft.com/office/drawing/2014/main" id="{88508C12-3EC5-41EC-A9BA-37B9569ED096}"/>
                </a:ext>
              </a:extLst>
            </p:cNvPr>
            <p:cNvSpPr/>
            <p:nvPr/>
          </p:nvSpPr>
          <p:spPr>
            <a:xfrm>
              <a:off x="1141457" y="2704713"/>
              <a:ext cx="381891" cy="4937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27">
              <a:extLst>
                <a:ext uri="{FF2B5EF4-FFF2-40B4-BE49-F238E27FC236}">
                  <a16:creationId xmlns:a16="http://schemas.microsoft.com/office/drawing/2014/main" id="{70371A0E-53DA-45CC-83CA-D13B233644DD}"/>
                </a:ext>
              </a:extLst>
            </p:cNvPr>
            <p:cNvSpPr/>
            <p:nvPr/>
          </p:nvSpPr>
          <p:spPr>
            <a:xfrm>
              <a:off x="1260394" y="4352086"/>
              <a:ext cx="144016" cy="14401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50">
            <a:extLst>
              <a:ext uri="{FF2B5EF4-FFF2-40B4-BE49-F238E27FC236}">
                <a16:creationId xmlns:a16="http://schemas.microsoft.com/office/drawing/2014/main" id="{6D40BE95-5E1E-4FDD-AE74-CF543D1AA0D1}"/>
              </a:ext>
            </a:extLst>
          </p:cNvPr>
          <p:cNvGrpSpPr/>
          <p:nvPr/>
        </p:nvGrpSpPr>
        <p:grpSpPr>
          <a:xfrm>
            <a:off x="4536714" y="1376506"/>
            <a:ext cx="1826387" cy="1029263"/>
            <a:chOff x="4798460" y="2075033"/>
            <a:chExt cx="1826387" cy="1029263"/>
          </a:xfrm>
        </p:grpSpPr>
        <p:sp>
          <p:nvSpPr>
            <p:cNvPr id="22" name="Freeform: Shape 49">
              <a:extLst>
                <a:ext uri="{FF2B5EF4-FFF2-40B4-BE49-F238E27FC236}">
                  <a16:creationId xmlns:a16="http://schemas.microsoft.com/office/drawing/2014/main" id="{793F0ED6-87EF-40C1-9F01-4EF9403F38F0}"/>
                </a:ext>
              </a:extLst>
            </p:cNvPr>
            <p:cNvSpPr/>
            <p:nvPr/>
          </p:nvSpPr>
          <p:spPr>
            <a:xfrm rot="10800000">
              <a:off x="4798460" y="2075033"/>
              <a:ext cx="1826387" cy="1029263"/>
            </a:xfrm>
            <a:custGeom>
              <a:avLst/>
              <a:gdLst>
                <a:gd name="connsiteX0" fmla="*/ 1826387 w 1826387"/>
                <a:gd name="connsiteY0" fmla="*/ 36528 h 1029263"/>
                <a:gd name="connsiteX1" fmla="*/ 0 w 1826387"/>
                <a:gd name="connsiteY1" fmla="*/ 36528 h 1029263"/>
                <a:gd name="connsiteX2" fmla="*/ 47432 w 1826387"/>
                <a:gd name="connsiteY2" fmla="*/ 0 h 1029263"/>
                <a:gd name="connsiteX3" fmla="*/ 1778955 w 1826387"/>
                <a:gd name="connsiteY3" fmla="*/ 0 h 1029263"/>
                <a:gd name="connsiteX4" fmla="*/ 1010101 w 1826387"/>
                <a:gd name="connsiteY4" fmla="*/ 78555 h 1029263"/>
                <a:gd name="connsiteX5" fmla="*/ 1010101 w 1826387"/>
                <a:gd name="connsiteY5" fmla="*/ 60976 h 1029263"/>
                <a:gd name="connsiteX6" fmla="*/ 816287 w 1826387"/>
                <a:gd name="connsiteY6" fmla="*/ 60976 h 1029263"/>
                <a:gd name="connsiteX7" fmla="*/ 816287 w 1826387"/>
                <a:gd name="connsiteY7" fmla="*/ 78555 h 1029263"/>
                <a:gd name="connsiteX8" fmla="*/ 1826387 w 1826387"/>
                <a:gd name="connsiteY8" fmla="*/ 93229 h 1029263"/>
                <a:gd name="connsiteX9" fmla="*/ 0 w 1826387"/>
                <a:gd name="connsiteY9" fmla="*/ 93229 h 1029263"/>
                <a:gd name="connsiteX10" fmla="*/ 0 w 1826387"/>
                <a:gd name="connsiteY10" fmla="*/ 44525 h 1029263"/>
                <a:gd name="connsiteX11" fmla="*/ 1826387 w 1826387"/>
                <a:gd name="connsiteY11" fmla="*/ 44525 h 1029263"/>
                <a:gd name="connsiteX12" fmla="*/ 1582869 w 1826387"/>
                <a:gd name="connsiteY12" fmla="*/ 980559 h 1029263"/>
                <a:gd name="connsiteX13" fmla="*/ 1582869 w 1826387"/>
                <a:gd name="connsiteY13" fmla="*/ 176949 h 1029263"/>
                <a:gd name="connsiteX14" fmla="*/ 243518 w 1826387"/>
                <a:gd name="connsiteY14" fmla="*/ 176949 h 1029263"/>
                <a:gd name="connsiteX15" fmla="*/ 243518 w 1826387"/>
                <a:gd name="connsiteY15" fmla="*/ 980559 h 1029263"/>
                <a:gd name="connsiteX16" fmla="*/ 1591216 w 1826387"/>
                <a:gd name="connsiteY16" fmla="*/ 1029263 h 1029263"/>
                <a:gd name="connsiteX17" fmla="*/ 235170 w 1826387"/>
                <a:gd name="connsiteY17" fmla="*/ 1029263 h 1029263"/>
                <a:gd name="connsiteX18" fmla="*/ 194814 w 1826387"/>
                <a:gd name="connsiteY18" fmla="*/ 988907 h 1029263"/>
                <a:gd name="connsiteX19" fmla="*/ 194814 w 1826387"/>
                <a:gd name="connsiteY19" fmla="*/ 103893 h 1029263"/>
                <a:gd name="connsiteX20" fmla="*/ 1631572 w 1826387"/>
                <a:gd name="connsiteY20" fmla="*/ 103893 h 1029263"/>
                <a:gd name="connsiteX21" fmla="*/ 1631572 w 1826387"/>
                <a:gd name="connsiteY21" fmla="*/ 988907 h 1029263"/>
                <a:gd name="connsiteX22" fmla="*/ 1591216 w 1826387"/>
                <a:gd name="connsiteY22" fmla="*/ 1029263 h 102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387" h="1029263">
                  <a:moveTo>
                    <a:pt x="1826387" y="36528"/>
                  </a:moveTo>
                  <a:lnTo>
                    <a:pt x="0" y="36528"/>
                  </a:lnTo>
                  <a:lnTo>
                    <a:pt x="47432" y="0"/>
                  </a:lnTo>
                  <a:lnTo>
                    <a:pt x="1778955" y="0"/>
                  </a:lnTo>
                  <a:close/>
                  <a:moveTo>
                    <a:pt x="1010101" y="78555"/>
                  </a:moveTo>
                  <a:lnTo>
                    <a:pt x="1010101" y="60976"/>
                  </a:lnTo>
                  <a:lnTo>
                    <a:pt x="816287" y="60976"/>
                  </a:lnTo>
                  <a:lnTo>
                    <a:pt x="816287" y="78555"/>
                  </a:lnTo>
                  <a:close/>
                  <a:moveTo>
                    <a:pt x="1826387" y="93229"/>
                  </a:moveTo>
                  <a:lnTo>
                    <a:pt x="0" y="93229"/>
                  </a:lnTo>
                  <a:lnTo>
                    <a:pt x="0" y="44525"/>
                  </a:lnTo>
                  <a:lnTo>
                    <a:pt x="1826387" y="44525"/>
                  </a:lnTo>
                  <a:close/>
                  <a:moveTo>
                    <a:pt x="1582869" y="980559"/>
                  </a:moveTo>
                  <a:lnTo>
                    <a:pt x="1582869" y="176949"/>
                  </a:lnTo>
                  <a:lnTo>
                    <a:pt x="243518" y="176949"/>
                  </a:lnTo>
                  <a:lnTo>
                    <a:pt x="243518" y="980559"/>
                  </a:lnTo>
                  <a:close/>
                  <a:moveTo>
                    <a:pt x="1591216" y="1029263"/>
                  </a:moveTo>
                  <a:lnTo>
                    <a:pt x="235170" y="1029263"/>
                  </a:lnTo>
                  <a:cubicBezTo>
                    <a:pt x="212882" y="1029263"/>
                    <a:pt x="194814" y="1011195"/>
                    <a:pt x="194814" y="988907"/>
                  </a:cubicBezTo>
                  <a:lnTo>
                    <a:pt x="194814" y="103893"/>
                  </a:lnTo>
                  <a:lnTo>
                    <a:pt x="1631572" y="103893"/>
                  </a:lnTo>
                  <a:lnTo>
                    <a:pt x="1631572" y="988907"/>
                  </a:lnTo>
                  <a:cubicBezTo>
                    <a:pt x="1631572" y="1011195"/>
                    <a:pt x="1613504" y="1029263"/>
                    <a:pt x="1591216" y="1029263"/>
                  </a:cubicBezTo>
                  <a:close/>
                </a:path>
              </a:pathLst>
            </a:cu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700"/>
            </a:p>
          </p:txBody>
        </p:sp>
        <p:sp>
          <p:nvSpPr>
            <p:cNvPr id="23" name="Right Triangle 3">
              <a:extLst>
                <a:ext uri="{FF2B5EF4-FFF2-40B4-BE49-F238E27FC236}">
                  <a16:creationId xmlns:a16="http://schemas.microsoft.com/office/drawing/2014/main" id="{F7F20372-FD4E-4B08-A16A-33AAE8B729E0}"/>
                </a:ext>
              </a:extLst>
            </p:cNvPr>
            <p:cNvSpPr/>
            <p:nvPr userDrawn="1"/>
          </p:nvSpPr>
          <p:spPr>
            <a:xfrm flipV="1">
              <a:off x="5044872" y="2114425"/>
              <a:ext cx="1385161" cy="798951"/>
            </a:xfrm>
            <a:custGeom>
              <a:avLst/>
              <a:gdLst>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Lst>
              <a:ahLst/>
              <a:cxnLst>
                <a:cxn ang="0">
                  <a:pos x="connsiteX0" y="connsiteY0"/>
                </a:cxn>
                <a:cxn ang="0">
                  <a:pos x="connsiteX1" y="connsiteY1"/>
                </a:cxn>
                <a:cxn ang="0">
                  <a:pos x="connsiteX2" y="connsiteY2"/>
                </a:cxn>
                <a:cxn ang="0">
                  <a:pos x="connsiteX3" y="connsiteY3"/>
                </a:cxn>
              </a:cxnLst>
              <a:rect l="l" t="t" r="r" b="b"/>
              <a:pathLst>
                <a:path w="1149070" h="660238">
                  <a:moveTo>
                    <a:pt x="0" y="660238"/>
                  </a:moveTo>
                  <a:lnTo>
                    <a:pt x="0" y="0"/>
                  </a:lnTo>
                  <a:cubicBezTo>
                    <a:pt x="179823" y="397879"/>
                    <a:pt x="710167" y="602719"/>
                    <a:pt x="1149070" y="660238"/>
                  </a:cubicBezTo>
                  <a:lnTo>
                    <a:pt x="0" y="660238"/>
                  </a:lnTo>
                  <a:close/>
                </a:path>
              </a:pathLst>
            </a:custGeom>
            <a:solidFill>
              <a:schemeClr val="accent3">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4" name="Group 45">
            <a:extLst>
              <a:ext uri="{FF2B5EF4-FFF2-40B4-BE49-F238E27FC236}">
                <a16:creationId xmlns:a16="http://schemas.microsoft.com/office/drawing/2014/main" id="{BCAA0952-B080-45A8-AC26-134B1E5A2FB9}"/>
              </a:ext>
            </a:extLst>
          </p:cNvPr>
          <p:cNvGrpSpPr/>
          <p:nvPr/>
        </p:nvGrpSpPr>
        <p:grpSpPr>
          <a:xfrm>
            <a:off x="7350819" y="3434897"/>
            <a:ext cx="1182693" cy="962702"/>
            <a:chOff x="7922244" y="3248064"/>
            <a:chExt cx="1182693" cy="962702"/>
          </a:xfrm>
          <a:solidFill>
            <a:srgbClr val="002060"/>
          </a:solidFill>
        </p:grpSpPr>
        <p:sp>
          <p:nvSpPr>
            <p:cNvPr id="25" name="Rounded Rectangle 3">
              <a:extLst>
                <a:ext uri="{FF2B5EF4-FFF2-40B4-BE49-F238E27FC236}">
                  <a16:creationId xmlns:a16="http://schemas.microsoft.com/office/drawing/2014/main" id="{E83D8C45-3C92-4CAF-BF48-E9EDF749F57C}"/>
                </a:ext>
              </a:extLst>
            </p:cNvPr>
            <p:cNvSpPr/>
            <p:nvPr/>
          </p:nvSpPr>
          <p:spPr>
            <a:xfrm>
              <a:off x="7922244" y="3248064"/>
              <a:ext cx="1182693" cy="962702"/>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p>
          </p:txBody>
        </p:sp>
        <p:sp>
          <p:nvSpPr>
            <p:cNvPr id="26" name="Right Triangle 3">
              <a:extLst>
                <a:ext uri="{FF2B5EF4-FFF2-40B4-BE49-F238E27FC236}">
                  <a16:creationId xmlns:a16="http://schemas.microsoft.com/office/drawing/2014/main" id="{ABED95C5-9C52-471B-A7EE-0CB471FF7BD7}"/>
                </a:ext>
              </a:extLst>
            </p:cNvPr>
            <p:cNvSpPr/>
            <p:nvPr/>
          </p:nvSpPr>
          <p:spPr>
            <a:xfrm flipV="1">
              <a:off x="7922244" y="3297959"/>
              <a:ext cx="1182693" cy="717954"/>
            </a:xfrm>
            <a:custGeom>
              <a:avLst/>
              <a:gdLst>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 name="connsiteX0" fmla="*/ 0 w 1149070"/>
                <a:gd name="connsiteY0" fmla="*/ 660238 h 660238"/>
                <a:gd name="connsiteX1" fmla="*/ 0 w 1149070"/>
                <a:gd name="connsiteY1" fmla="*/ 0 h 660238"/>
                <a:gd name="connsiteX2" fmla="*/ 1149070 w 1149070"/>
                <a:gd name="connsiteY2" fmla="*/ 660238 h 660238"/>
                <a:gd name="connsiteX3" fmla="*/ 0 w 1149070"/>
                <a:gd name="connsiteY3" fmla="*/ 660238 h 660238"/>
              </a:gdLst>
              <a:ahLst/>
              <a:cxnLst>
                <a:cxn ang="0">
                  <a:pos x="connsiteX0" y="connsiteY0"/>
                </a:cxn>
                <a:cxn ang="0">
                  <a:pos x="connsiteX1" y="connsiteY1"/>
                </a:cxn>
                <a:cxn ang="0">
                  <a:pos x="connsiteX2" y="connsiteY2"/>
                </a:cxn>
                <a:cxn ang="0">
                  <a:pos x="connsiteX3" y="connsiteY3"/>
                </a:cxn>
              </a:cxnLst>
              <a:rect l="l" t="t" r="r" b="b"/>
              <a:pathLst>
                <a:path w="1149070" h="660238">
                  <a:moveTo>
                    <a:pt x="0" y="660238"/>
                  </a:moveTo>
                  <a:lnTo>
                    <a:pt x="0" y="0"/>
                  </a:lnTo>
                  <a:cubicBezTo>
                    <a:pt x="179823" y="397879"/>
                    <a:pt x="710167" y="602719"/>
                    <a:pt x="1149070" y="660238"/>
                  </a:cubicBezTo>
                  <a:lnTo>
                    <a:pt x="0" y="6602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cxnSp>
        <p:nvCxnSpPr>
          <p:cNvPr id="27" name="Connector: Elbow 58">
            <a:extLst>
              <a:ext uri="{FF2B5EF4-FFF2-40B4-BE49-F238E27FC236}">
                <a16:creationId xmlns:a16="http://schemas.microsoft.com/office/drawing/2014/main" id="{CE638304-F57A-4D49-9F92-31AC568FE07F}"/>
              </a:ext>
            </a:extLst>
          </p:cNvPr>
          <p:cNvCxnSpPr>
            <a:cxnSpLocks/>
          </p:cNvCxnSpPr>
          <p:nvPr/>
        </p:nvCxnSpPr>
        <p:spPr>
          <a:xfrm>
            <a:off x="3266496" y="3375196"/>
            <a:ext cx="1511375" cy="39305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or: Elbow 62">
            <a:extLst>
              <a:ext uri="{FF2B5EF4-FFF2-40B4-BE49-F238E27FC236}">
                <a16:creationId xmlns:a16="http://schemas.microsoft.com/office/drawing/2014/main" id="{B3E4C666-F0CF-44DC-91FA-1865D712F399}"/>
              </a:ext>
            </a:extLst>
          </p:cNvPr>
          <p:cNvCxnSpPr>
            <a:cxnSpLocks/>
          </p:cNvCxnSpPr>
          <p:nvPr/>
        </p:nvCxnSpPr>
        <p:spPr>
          <a:xfrm rot="5400000">
            <a:off x="5006460" y="2724718"/>
            <a:ext cx="778960" cy="27295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or: Elbow 68">
            <a:extLst>
              <a:ext uri="{FF2B5EF4-FFF2-40B4-BE49-F238E27FC236}">
                <a16:creationId xmlns:a16="http://schemas.microsoft.com/office/drawing/2014/main" id="{E9C35AD2-F6A0-4D19-AC1D-0855D779F1B6}"/>
              </a:ext>
            </a:extLst>
          </p:cNvPr>
          <p:cNvCxnSpPr>
            <a:cxnSpLocks/>
          </p:cNvCxnSpPr>
          <p:nvPr/>
        </p:nvCxnSpPr>
        <p:spPr>
          <a:xfrm>
            <a:off x="5794756" y="3672886"/>
            <a:ext cx="1444002" cy="159824"/>
          </a:xfrm>
          <a:prstGeom prst="bentConnector3">
            <a:avLst>
              <a:gd name="adj1" fmla="val 50000"/>
            </a:avLst>
          </a:prstGeom>
          <a:ln w="38100"/>
        </p:spPr>
        <p:style>
          <a:lnRef idx="1">
            <a:schemeClr val="dk1"/>
          </a:lnRef>
          <a:fillRef idx="0">
            <a:schemeClr val="dk1"/>
          </a:fillRef>
          <a:effectRef idx="0">
            <a:schemeClr val="dk1"/>
          </a:effectRef>
          <a:fontRef idx="minor">
            <a:schemeClr val="tx1"/>
          </a:fontRef>
        </p:style>
      </p:cxnSp>
      <p:sp>
        <p:nvSpPr>
          <p:cNvPr id="30" name="TextBox 73">
            <a:extLst>
              <a:ext uri="{FF2B5EF4-FFF2-40B4-BE49-F238E27FC236}">
                <a16:creationId xmlns:a16="http://schemas.microsoft.com/office/drawing/2014/main" id="{999CC9D4-626C-484B-B775-780AAE63F200}"/>
              </a:ext>
            </a:extLst>
          </p:cNvPr>
          <p:cNvSpPr txBox="1"/>
          <p:nvPr/>
        </p:nvSpPr>
        <p:spPr>
          <a:xfrm>
            <a:off x="7220244" y="4402855"/>
            <a:ext cx="1427708" cy="369332"/>
          </a:xfrm>
          <a:prstGeom prst="rect">
            <a:avLst/>
          </a:prstGeom>
          <a:noFill/>
        </p:spPr>
        <p:txBody>
          <a:bodyPr wrap="square" rtlCol="0" anchor="ctr">
            <a:spAutoFit/>
          </a:bodyPr>
          <a:lstStyle/>
          <a:p>
            <a:pPr algn="ctr"/>
            <a:r>
              <a:rPr lang="es-ES" altLang="ko-KR" b="1" dirty="0" err="1">
                <a:effectLst>
                  <a:outerShdw blurRad="38100" dist="38100" dir="2700000" algn="tl">
                    <a:srgbClr val="000000">
                      <a:alpha val="43137"/>
                    </a:srgbClr>
                  </a:outerShdw>
                </a:effectLst>
                <a:cs typeface="Arial" pitchFamily="34" charset="0"/>
              </a:rPr>
              <a:t>GROOMING</a:t>
            </a:r>
            <a:endParaRPr lang="es-EC" altLang="ko-KR" b="1" dirty="0">
              <a:effectLst>
                <a:outerShdw blurRad="38100" dist="38100" dir="2700000" algn="tl">
                  <a:srgbClr val="000000">
                    <a:alpha val="43137"/>
                  </a:srgbClr>
                </a:outerShdw>
              </a:effectLst>
              <a:cs typeface="Arial" pitchFamily="34" charset="0"/>
            </a:endParaRPr>
          </a:p>
        </p:txBody>
      </p:sp>
      <p:sp>
        <p:nvSpPr>
          <p:cNvPr id="31" name="TextBox 76">
            <a:extLst>
              <a:ext uri="{FF2B5EF4-FFF2-40B4-BE49-F238E27FC236}">
                <a16:creationId xmlns:a16="http://schemas.microsoft.com/office/drawing/2014/main" id="{527F7B6B-A917-4555-A869-4665539DB059}"/>
              </a:ext>
            </a:extLst>
          </p:cNvPr>
          <p:cNvSpPr txBox="1"/>
          <p:nvPr/>
        </p:nvSpPr>
        <p:spPr>
          <a:xfrm>
            <a:off x="164644" y="3228138"/>
            <a:ext cx="2510131" cy="646331"/>
          </a:xfrm>
          <a:prstGeom prst="rect">
            <a:avLst/>
          </a:prstGeom>
          <a:noFill/>
        </p:spPr>
        <p:txBody>
          <a:bodyPr wrap="square" rtlCol="0" anchor="ctr">
            <a:spAutoFit/>
          </a:bodyPr>
          <a:lstStyle/>
          <a:p>
            <a:pPr algn="ctr"/>
            <a:r>
              <a:rPr lang="es-EC" altLang="ko-KR" b="1" dirty="0">
                <a:effectLst>
                  <a:outerShdw blurRad="38100" dist="38100" dir="2700000" algn="tl">
                    <a:srgbClr val="000000">
                      <a:alpha val="43137"/>
                    </a:srgbClr>
                  </a:outerShdw>
                </a:effectLst>
                <a:cs typeface="Arial" pitchFamily="34" charset="0"/>
              </a:rPr>
              <a:t>ESTAFA DE ENCOMIENDAS</a:t>
            </a:r>
          </a:p>
        </p:txBody>
      </p:sp>
      <p:sp>
        <p:nvSpPr>
          <p:cNvPr id="32" name="TextBox 81">
            <a:extLst>
              <a:ext uri="{FF2B5EF4-FFF2-40B4-BE49-F238E27FC236}">
                <a16:creationId xmlns:a16="http://schemas.microsoft.com/office/drawing/2014/main" id="{B76C35CB-5FB7-45B5-8334-84F613046DB6}"/>
              </a:ext>
            </a:extLst>
          </p:cNvPr>
          <p:cNvSpPr txBox="1"/>
          <p:nvPr/>
        </p:nvSpPr>
        <p:spPr>
          <a:xfrm>
            <a:off x="79569" y="966270"/>
            <a:ext cx="4103302" cy="1815882"/>
          </a:xfrm>
          <a:prstGeom prst="rect">
            <a:avLst/>
          </a:prstGeom>
          <a:noFill/>
        </p:spPr>
        <p:txBody>
          <a:bodyPr wrap="square" rtlCol="0" anchor="ctr">
            <a:spAutoFit/>
          </a:bodyPr>
          <a:lstStyle/>
          <a:p>
            <a:pPr algn="just"/>
            <a:r>
              <a:rPr lang="es-EC" dirty="0">
                <a:cs typeface="Arial" pitchFamily="34" charset="0"/>
              </a:rPr>
              <a:t>Se</a:t>
            </a:r>
            <a:r>
              <a:rPr lang="es-EC" sz="1400" dirty="0">
                <a:cs typeface="Arial" pitchFamily="34" charset="0"/>
              </a:rPr>
              <a:t> realizan mediante la creación de un perfil falso en las diferentes redes sociales para poder comunicarse con otras personas haciéndose pasar por otra persona (amigo, familiar o funcionario privado/público).</a:t>
            </a:r>
          </a:p>
          <a:p>
            <a:pPr algn="just"/>
            <a:endParaRPr lang="es-EC" sz="1400" dirty="0">
              <a:cs typeface="Arial" pitchFamily="34" charset="0"/>
            </a:endParaRPr>
          </a:p>
          <a:p>
            <a:pPr algn="just"/>
            <a:r>
              <a:rPr lang="es-ES" altLang="ko-KR" sz="1400" dirty="0">
                <a:cs typeface="Arial" pitchFamily="34" charset="0"/>
              </a:rPr>
              <a:t>Las estafas mas comunes que utilizan los </a:t>
            </a:r>
            <a:r>
              <a:rPr lang="es-ES" altLang="ko-KR" sz="1400" dirty="0" err="1">
                <a:cs typeface="Arial" pitchFamily="34" charset="0"/>
              </a:rPr>
              <a:t>ciberdelincuentes</a:t>
            </a:r>
            <a:r>
              <a:rPr lang="es-ES" altLang="ko-KR" sz="1400" dirty="0">
                <a:cs typeface="Arial" pitchFamily="34" charset="0"/>
              </a:rPr>
              <a:t> son:</a:t>
            </a:r>
            <a:endParaRPr lang="es-EC" altLang="ko-KR" sz="1400" dirty="0">
              <a:cs typeface="Arial" pitchFamily="34" charset="0"/>
            </a:endParaRPr>
          </a:p>
        </p:txBody>
      </p:sp>
      <p:sp>
        <p:nvSpPr>
          <p:cNvPr id="33" name="TextBox 73">
            <a:extLst>
              <a:ext uri="{FF2B5EF4-FFF2-40B4-BE49-F238E27FC236}">
                <a16:creationId xmlns:a16="http://schemas.microsoft.com/office/drawing/2014/main" id="{999CC9D4-626C-484B-B775-780AAE63F200}"/>
              </a:ext>
            </a:extLst>
          </p:cNvPr>
          <p:cNvSpPr txBox="1"/>
          <p:nvPr/>
        </p:nvSpPr>
        <p:spPr>
          <a:xfrm>
            <a:off x="6716944" y="1152473"/>
            <a:ext cx="2132046" cy="738664"/>
          </a:xfrm>
          <a:prstGeom prst="rect">
            <a:avLst/>
          </a:prstGeom>
          <a:noFill/>
        </p:spPr>
        <p:txBody>
          <a:bodyPr wrap="square" rtlCol="0" anchor="ctr">
            <a:spAutoFit/>
          </a:bodyPr>
          <a:lstStyle/>
          <a:p>
            <a:pPr algn="ctr"/>
            <a:r>
              <a:rPr lang="es-EC" altLang="ko-KR" b="1" dirty="0">
                <a:effectLst>
                  <a:outerShdw blurRad="38100" dist="38100" dir="2700000" algn="tl">
                    <a:srgbClr val="000000">
                      <a:alpha val="43137"/>
                    </a:srgbClr>
                  </a:outerShdw>
                </a:effectLst>
                <a:cs typeface="Arial" pitchFamily="34" charset="0"/>
              </a:rPr>
              <a:t>FUNCIONARIOS PÚBLICOS O PRIVADOS</a:t>
            </a:r>
            <a:r>
              <a:rPr lang="es-EC" altLang="ko-KR" b="1" dirty="0">
                <a:solidFill>
                  <a:schemeClr val="tx1">
                    <a:lumMod val="75000"/>
                    <a:lumOff val="25000"/>
                  </a:schemeClr>
                </a:solidFill>
                <a:cs typeface="Arial" pitchFamily="34" charset="0"/>
              </a:rPr>
              <a:t> </a:t>
            </a:r>
            <a:r>
              <a:rPr lang="es-EC" altLang="ko-KR" b="1" dirty="0">
                <a:effectLst>
                  <a:outerShdw blurRad="38100" dist="38100" dir="2700000" algn="tl">
                    <a:srgbClr val="000000">
                      <a:alpha val="43137"/>
                    </a:srgbClr>
                  </a:outerShdw>
                </a:effectLst>
                <a:cs typeface="Arial" pitchFamily="34" charset="0"/>
              </a:rPr>
              <a:t>FALSOS</a:t>
            </a:r>
          </a:p>
        </p:txBody>
      </p:sp>
      <p:pic>
        <p:nvPicPr>
          <p:cNvPr id="2" name="Imagen 1"/>
          <p:cNvPicPr>
            <a:picLocks noChangeAspect="1"/>
          </p:cNvPicPr>
          <p:nvPr/>
        </p:nvPicPr>
        <p:blipFill>
          <a:blip r:embed="rId3"/>
          <a:stretch>
            <a:fillRect/>
          </a:stretch>
        </p:blipFill>
        <p:spPr>
          <a:xfrm>
            <a:off x="6778757" y="1921593"/>
            <a:ext cx="2335177" cy="1181852"/>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pic>
        <p:nvPicPr>
          <p:cNvPr id="1026" name="Picture 2" descr="https://www.conectateseguro.gov.py/grooming/wp-content/uploads/sites/6/2017/11/proteccion_segura_grooming-e1510914646678-300x2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8758" y="4772187"/>
            <a:ext cx="1521784" cy="1355713"/>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687388" y="4049483"/>
            <a:ext cx="1443832" cy="1904001"/>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6"/>
          <a:stretch>
            <a:fillRect/>
          </a:stretch>
        </p:blipFill>
        <p:spPr>
          <a:xfrm>
            <a:off x="2206016" y="4417548"/>
            <a:ext cx="1318805" cy="1158626"/>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563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370043" y="139904"/>
            <a:ext cx="69905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ESTAFA</a:t>
            </a:r>
            <a:r>
              <a:rPr kumimoji="0" lang="es-EC" sz="4000" b="1" i="1" u="none" strike="noStrike" kern="1200" cap="none" spc="0" normalizeH="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rPr>
              <a:t> DE ENCOMIENDAS</a:t>
            </a:r>
            <a:endParaRPr kumimoji="0" lang="es-EC" sz="4000" b="1" i="1" u="none" strike="noStrike" kern="120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4"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87" y="1341098"/>
            <a:ext cx="2747173" cy="3163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3128210" y="871885"/>
            <a:ext cx="6570133" cy="5012813"/>
            <a:chOff x="3682484" y="275304"/>
            <a:chExt cx="7917198" cy="8317062"/>
          </a:xfrm>
        </p:grpSpPr>
        <p:pic>
          <p:nvPicPr>
            <p:cNvPr id="6" name="Picture 4" descr="https://www.metroecuador.com.ec/resizer/x_rjf5yD7WzuPWj65PvAWB31sLY=/800x0/filters:format(jpg):quality(70)/cloudfront-us-east-1.images.arcpublishing.com/metroworldnews/CROKNH3QSBARNPPZZZPGM5NXJ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484" y="275304"/>
              <a:ext cx="2652236" cy="41246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metroecuador.com.ec/resizer/ypHuXRzNh0-xK4ScsSCjWjE92PY=/800x0/filters:format(jpg):quality(70)/cloudfront-us-east-1.images.arcpublishing.com/metroworldnews/BFIQ7AYDZNED5LZTBEWW62SOK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551" y="275305"/>
              <a:ext cx="2636918" cy="4130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www.metroecuador.com.ec/resizer/ARD1_jeqGD5b7N_g2zGSwm9l510=/800x0/filters:format(jpg):quality(70)/cloudfront-us-east-1.images.arcpublishing.com/metroworldnews/MOWWISAUYNACXDERFVWW632LBI.jpg"/>
            <p:cNvPicPr>
              <a:picLocks noChangeAspect="1" noChangeArrowheads="1"/>
            </p:cNvPicPr>
            <p:nvPr/>
          </p:nvPicPr>
          <p:blipFill rotWithShape="1">
            <a:blip r:embed="rId6">
              <a:extLst>
                <a:ext uri="{28A0092B-C50C-407E-A947-70E740481C1C}">
                  <a14:useLocalDpi xmlns:a14="http://schemas.microsoft.com/office/drawing/2010/main" val="0"/>
                </a:ext>
              </a:extLst>
            </a:blip>
            <a:srcRect t="8178"/>
            <a:stretch/>
          </p:blipFill>
          <p:spPr bwMode="auto">
            <a:xfrm>
              <a:off x="8957804" y="275306"/>
              <a:ext cx="2641878" cy="413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www.metroecuador.com.ec/resizer/GIOfgz6Bk0IhBybUpYsrnCjjtcE=/800x0/filters:format(jpg):quality(70)/cloudfront-us-east-1.images.arcpublishing.com/metroworldnews/WD6B3NX3MRCNRMMI7QRZVSFE3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2484" y="4433835"/>
              <a:ext cx="2633443" cy="41246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s://www.metroecuador.com.ec/resizer/mSYs7aZgSb4p03r6nOqoNiXnoHU=/800x0/filters:format(jpg):quality(70)/cloudfront-us-east-1.images.arcpublishing.com/metroworldnews/ZIXVS7W4TVF73AO26AFZCB37M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8551" y="4433835"/>
              <a:ext cx="2649253" cy="413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s://www.metroecuador.com.ec/resizer/XaTxIRELg1LClBw4xLhshGRqiYg=/800x0/filters:format(jpg):quality(70)/cloudfront-us-east-1.images.arcpublishing.com/metroworldnews/DHCOQ25PLVHDLCMF77AOLVNWL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9984" y="4439912"/>
              <a:ext cx="2659698" cy="41524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210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00257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2732</TotalTime>
  <Words>939</Words>
  <Application>Microsoft Office PowerPoint</Application>
  <PresentationFormat>Panorámica</PresentationFormat>
  <Paragraphs>128</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Calibri</vt:lpstr>
      <vt:lpstr>Avenir Next LT Pro Demi</vt:lpstr>
      <vt:lpstr>Arial</vt:lpstr>
      <vt:lpstr>Open Sans</vt:lpstr>
      <vt:lpstr>Avenir Next LT Pro</vt:lpstr>
      <vt:lpstr>FontAwesome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Rosales</dc:creator>
  <cp:lastModifiedBy>Luis Ivan Gualotuña</cp:lastModifiedBy>
  <cp:revision>110</cp:revision>
  <dcterms:modified xsi:type="dcterms:W3CDTF">2022-02-15T16:44:41Z</dcterms:modified>
</cp:coreProperties>
</file>