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332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30" r:id="rId17"/>
  </p:sldIdLst>
  <p:sldSz cx="12192000" cy="6858000"/>
  <p:notesSz cx="6858000" cy="9144000"/>
  <p:embeddedFontLst>
    <p:embeddedFont>
      <p:font typeface="Abadi" panose="020B0604020104020204" pitchFamily="34" charset="0"/>
      <p:regular r:id="rId19"/>
    </p:embeddedFont>
    <p:embeddedFont>
      <p:font typeface="Avenir Next LT Pro" panose="020B0504020202020204" pitchFamily="34" charset="0"/>
      <p:regular r:id="rId20"/>
      <p:bold r:id="rId21"/>
      <p:italic r:id="rId22"/>
      <p:boldItalic r:id="rId23"/>
    </p:embeddedFont>
    <p:embeddedFont>
      <p:font typeface="Avenir Next LT Pro Demi" panose="020B0704020202020204" pitchFamily="34" charset="0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Segoe UI Light" panose="020B0502040204020203" pitchFamily="34" charset="0"/>
      <p:regular r:id="rId34"/>
      <p:italic r:id="rId35"/>
    </p:embeddedFont>
    <p:embeddedFont>
      <p:font typeface="Segoe UI Semibold" panose="020B0702040204020203" pitchFamily="34" charset="0"/>
      <p:bold r:id="rId36"/>
      <p:boldItalic r:id="rId37"/>
    </p:embeddedFont>
    <p:embeddedFont>
      <p:font typeface="Segoe UI Semilight" panose="020B0402040204020203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lo Sotaming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202C5C"/>
    <a:srgbClr val="E66B39"/>
    <a:srgbClr val="090942"/>
    <a:srgbClr val="E66C3B"/>
    <a:srgbClr val="EAB871"/>
    <a:srgbClr val="15A6C7"/>
    <a:srgbClr val="083E7C"/>
    <a:srgbClr val="0E71A1"/>
    <a:srgbClr val="361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69262977525616"/>
          <c:y val="8.4118032234144047E-2"/>
          <c:w val="0.66441302676084546"/>
          <c:h val="0.91588203735271079"/>
        </c:manualLayout>
      </c:layout>
      <c:doughnutChart>
        <c:varyColors val="1"/>
        <c:ser>
          <c:idx val="0"/>
          <c:order val="0"/>
          <c:spPr>
            <a:solidFill>
              <a:srgbClr val="20C3D0"/>
            </a:solidFill>
          </c:spPr>
          <c:dPt>
            <c:idx val="0"/>
            <c:bubble3D val="0"/>
            <c:spPr>
              <a:solidFill>
                <a:srgbClr val="20C3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5C-4B02-BE49-9B27E6C031E6}"/>
              </c:ext>
            </c:extLst>
          </c:dPt>
          <c:dPt>
            <c:idx val="1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5C-4B02-BE49-9B27E6C031E6}"/>
              </c:ext>
            </c:extLst>
          </c:dPt>
          <c:val>
            <c:numRef>
              <c:f>Sheet1!$B$2:$B$5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05C-4B02-BE49-9B27E6C03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176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8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10507a5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110507a5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10507a5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35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0720" cy="68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1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3er1viui9wo30pkxh1v2nh4w-wpengine.netdna-ssl.com/wp-content/uploads/prod/sites/93/2019/01/privacy_settings@3x.png" TargetMode="External"/><Relationship Id="rId7" Type="http://schemas.openxmlformats.org/officeDocument/2006/relationships/hyperlink" Target="https://3er1viui9wo30pkxh1v2nh4w-wpengine.netdna-ssl.com/wp-content/uploads/prod/sites/93/2019/01/secure_connection@3x.png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hyperlink" Target="https://3er1viui9wo30pkxh1v2nh4w-wpengine.netdna-ssl.com/wp-content/uploads/prod/sites/93/2019/01/ask_advice@3x.png" TargetMode="External"/><Relationship Id="rId5" Type="http://schemas.openxmlformats.org/officeDocument/2006/relationships/hyperlink" Target="https://3er1viui9wo30pkxh1v2nh4w-wpengine.netdna-ssl.com/wp-content/uploads/prod/sites/93/2019/01/social_media@3x.png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hyperlink" Target="https://3er1viui9wo30pkxh1v2nh4w-wpengine.netdna-ssl.com/wp-content/uploads/prod/sites/93/2019/01/careful_clicks@3x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v-carmez@microsof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l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person, clothing, outdoor&#10;&#10;Description automatically generated">
            <a:extLst>
              <a:ext uri="{FF2B5EF4-FFF2-40B4-BE49-F238E27FC236}">
                <a16:creationId xmlns:a16="http://schemas.microsoft.com/office/drawing/2014/main" id="{69EB95BC-17D5-41ED-8AAE-A7F6AD45B4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1065" r="45463" b="23750"/>
          <a:stretch/>
        </p:blipFill>
        <p:spPr>
          <a:xfrm>
            <a:off x="3175592" y="1644589"/>
            <a:ext cx="3200400" cy="3200400"/>
          </a:xfrm>
          <a:prstGeom prst="ellipse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7D5D0C-ACF2-4F53-A893-095E974D0501}"/>
              </a:ext>
            </a:extLst>
          </p:cNvPr>
          <p:cNvSpPr/>
          <p:nvPr/>
        </p:nvSpPr>
        <p:spPr>
          <a:xfrm>
            <a:off x="6624970" y="1690688"/>
            <a:ext cx="5307950" cy="38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26FB3-D1CE-4FAF-9E89-710C58ACE59F}"/>
              </a:ext>
            </a:extLst>
          </p:cNvPr>
          <p:cNvSpPr txBox="1"/>
          <p:nvPr/>
        </p:nvSpPr>
        <p:spPr>
          <a:xfrm>
            <a:off x="6842495" y="2159876"/>
            <a:ext cx="40448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02C5C"/>
                </a:solidFill>
                <a:latin typeface="Avenir Next LT Pro Demi" panose="020B0604020202020204" pitchFamily="34" charset="0"/>
              </a:rPr>
              <a:t>Carmen Zegarra</a:t>
            </a:r>
          </a:p>
          <a:p>
            <a:endParaRPr lang="en-US" sz="1100" b="1" dirty="0">
              <a:solidFill>
                <a:srgbClr val="202C5C"/>
              </a:solidFill>
              <a:latin typeface="Avenir Next LT Pro Demi" panose="020B0604020202020204" pitchFamily="34" charset="0"/>
            </a:endParaRPr>
          </a:p>
          <a:p>
            <a:r>
              <a:rPr lang="es-ES" sz="2400" dirty="0">
                <a:solidFill>
                  <a:srgbClr val="4C4C4C"/>
                </a:solidFill>
                <a:latin typeface="Avenir Next LT Pro" panose="020B0504020202020204" pitchFamily="34" charset="0"/>
              </a:rPr>
              <a:t>Abogada de la Unidad contra Crímenes Digitales y Propiedad Intelectual de Microsoft</a:t>
            </a:r>
            <a:endParaRPr lang="en-US" sz="2400" dirty="0">
              <a:solidFill>
                <a:srgbClr val="4C4C4C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043A52-1C88-4F0C-A5AC-214299B54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62" y="1871165"/>
            <a:ext cx="9396205" cy="36988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AE13C8-C87E-42FF-8F23-61774421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34" y="959550"/>
            <a:ext cx="5787047" cy="553998"/>
          </a:xfrm>
        </p:spPr>
        <p:txBody>
          <a:bodyPr wrap="square" anchor="t">
            <a:normAutofit fontScale="90000"/>
          </a:bodyPr>
          <a:lstStyle/>
          <a:p>
            <a:r>
              <a:rPr lang="es-AR" sz="2800" kern="1200" dirty="0">
                <a:solidFill>
                  <a:sysClr val="windowText" lastClr="000000"/>
                </a:solidFill>
                <a:latin typeface="Segoe UI Semibold"/>
                <a:ea typeface="+mn-ea"/>
                <a:cs typeface="Arial" pitchFamily="34" charset="0"/>
                <a:sym typeface="Arial"/>
              </a:rPr>
              <a:t>Las mujeres experimentan más riesgos</a:t>
            </a:r>
          </a:p>
        </p:txBody>
      </p:sp>
      <p:pic>
        <p:nvPicPr>
          <p:cNvPr id="5" name="Gráfico 4" descr="Comentario importante contorno">
            <a:extLst>
              <a:ext uri="{FF2B5EF4-FFF2-40B4-BE49-F238E27FC236}">
                <a16:creationId xmlns:a16="http://schemas.microsoft.com/office/drawing/2014/main" id="{B1FE9736-2E84-43A5-A6A4-E00EF0A31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261" y="779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4">
            <a:extLst>
              <a:ext uri="{FF2B5EF4-FFF2-40B4-BE49-F238E27FC236}">
                <a16:creationId xmlns:a16="http://schemas.microsoft.com/office/drawing/2014/main" id="{862B5ED2-5B57-4F42-B5B8-9B8AF2D4CE2D}"/>
              </a:ext>
            </a:extLst>
          </p:cNvPr>
          <p:cNvSpPr txBox="1"/>
          <p:nvPr/>
        </p:nvSpPr>
        <p:spPr>
          <a:xfrm>
            <a:off x="2036231" y="630872"/>
            <a:ext cx="6288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Arial"/>
                <a:sym typeface="Arial"/>
              </a:rPr>
              <a:t>Las reuniones y clases en línea impulsaron el civismo en línea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Semibold"/>
              <a:ea typeface="+mn-ea"/>
              <a:cs typeface="Arial"/>
              <a:sym typeface="Arial"/>
            </a:endParaRPr>
          </a:p>
        </p:txBody>
      </p:sp>
      <p:pic>
        <p:nvPicPr>
          <p:cNvPr id="13" name="Gráfico 26" descr="Señal con relleno sólido">
            <a:extLst>
              <a:ext uri="{FF2B5EF4-FFF2-40B4-BE49-F238E27FC236}">
                <a16:creationId xmlns:a16="http://schemas.microsoft.com/office/drawing/2014/main" id="{67B5A410-2B3A-4E64-A316-40523AF61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29" y="361619"/>
            <a:ext cx="1203902" cy="12039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pic>
      <p:sp>
        <p:nvSpPr>
          <p:cNvPr id="14" name="CuadroTexto 38">
            <a:extLst>
              <a:ext uri="{FF2B5EF4-FFF2-40B4-BE49-F238E27FC236}">
                <a16:creationId xmlns:a16="http://schemas.microsoft.com/office/drawing/2014/main" id="{B22E1C16-1460-4CE9-ABD0-FEA6735B82E9}"/>
              </a:ext>
            </a:extLst>
          </p:cNvPr>
          <p:cNvSpPr txBox="1"/>
          <p:nvPr/>
        </p:nvSpPr>
        <p:spPr>
          <a:xfrm>
            <a:off x="4728836" y="1926875"/>
            <a:ext cx="1983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0E71A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Arial"/>
              </a:rPr>
              <a:t>90%</a:t>
            </a:r>
            <a:endParaRPr kumimoji="0" lang="es-MX" sz="4800" b="1" i="0" u="none" strike="noStrike" kern="1200" cap="none" spc="0" normalizeH="0" baseline="0" noProof="0" dirty="0">
              <a:ln>
                <a:noFill/>
              </a:ln>
              <a:solidFill>
                <a:srgbClr val="0E71A1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ADE537-6014-4CAE-9158-0CC48B1F8795}"/>
              </a:ext>
            </a:extLst>
          </p:cNvPr>
          <p:cNvSpPr txBox="1"/>
          <p:nvPr/>
        </p:nvSpPr>
        <p:spPr>
          <a:xfrm>
            <a:off x="3134427" y="2897982"/>
            <a:ext cx="5707424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Segoe UI Light"/>
                <a:sym typeface="Arial"/>
              </a:rPr>
              <a:t>De los encuestados dijeron que las reuniones y clases en línea impulsaron una mejora en una mayor civilidad.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Segoe UI Light"/>
                <a:sym typeface="Arial"/>
              </a:rPr>
              <a:t>Base: el civismo en las reuniones/clases en línea fue más/el mismo nivel de civismo que otras como redes sociales o entorno laboral. 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  <a:sym typeface="Arial"/>
              </a:rPr>
              <a:t>experiencias en línea.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5CC69E-821A-4795-AB48-6493B350DB24}"/>
              </a:ext>
            </a:extLst>
          </p:cNvPr>
          <p:cNvGrpSpPr/>
          <p:nvPr/>
        </p:nvGrpSpPr>
        <p:grpSpPr>
          <a:xfrm>
            <a:off x="323740" y="2207202"/>
            <a:ext cx="3556496" cy="2712433"/>
            <a:chOff x="5688" y="1899324"/>
            <a:chExt cx="4612763" cy="3274292"/>
          </a:xfrm>
        </p:grpSpPr>
        <p:graphicFrame>
          <p:nvGraphicFramePr>
            <p:cNvPr id="15" name="Chart 1" descr="Pie chart">
              <a:extLst>
                <a:ext uri="{FF2B5EF4-FFF2-40B4-BE49-F238E27FC236}">
                  <a16:creationId xmlns:a16="http://schemas.microsoft.com/office/drawing/2014/main" id="{6D19F810-011F-4989-87E6-13D724ABC667}"/>
                </a:ext>
              </a:extLst>
            </p:cNvPr>
            <p:cNvGraphicFramePr/>
            <p:nvPr/>
          </p:nvGraphicFramePr>
          <p:xfrm>
            <a:off x="5688" y="1899324"/>
            <a:ext cx="4612763" cy="32742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7" name="Gráfico 24" descr="Aprendizaje remoto de idioma con relleno sólido">
              <a:extLst>
                <a:ext uri="{FF2B5EF4-FFF2-40B4-BE49-F238E27FC236}">
                  <a16:creationId xmlns:a16="http://schemas.microsoft.com/office/drawing/2014/main" id="{0F8057A9-6CAD-4347-B8C2-BD91FA33B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63824" y="3183911"/>
              <a:ext cx="1039404" cy="1039404"/>
            </a:xfrm>
            <a:prstGeom prst="rect">
              <a:avLst/>
            </a:prstGeom>
          </p:spPr>
        </p:pic>
      </p:grpSp>
      <p:pic>
        <p:nvPicPr>
          <p:cNvPr id="18" name="Picture 54">
            <a:extLst>
              <a:ext uri="{FF2B5EF4-FFF2-40B4-BE49-F238E27FC236}">
                <a16:creationId xmlns:a16="http://schemas.microsoft.com/office/drawing/2014/main" id="{542521A8-1157-401F-A54D-EB7D9B0FBC8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760673" y="4487017"/>
            <a:ext cx="1279960" cy="12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8D03E-3EDD-48F3-8927-FC80A707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" y="2168559"/>
            <a:ext cx="9692640" cy="3001069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426E5607-30EA-413B-B7CF-E5E84331DB99}"/>
              </a:ext>
            </a:extLst>
          </p:cNvPr>
          <p:cNvSpPr txBox="1">
            <a:spLocks/>
          </p:cNvSpPr>
          <p:nvPr/>
        </p:nvSpPr>
        <p:spPr>
          <a:xfrm>
            <a:off x="103233" y="1415076"/>
            <a:ext cx="11018520" cy="4247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Arial"/>
              </a:rPr>
              <a:t>¿Cómo podemos mejorar el civismo en línea?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5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FF99825-A8EB-4C02-ACAF-B62BD5A7F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" y="2149461"/>
            <a:ext cx="9708600" cy="2478199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AE269785-4308-4C37-A772-4D4ED4D7C2C1}"/>
              </a:ext>
            </a:extLst>
          </p:cNvPr>
          <p:cNvSpPr txBox="1">
            <a:spLocks/>
          </p:cNvSpPr>
          <p:nvPr/>
        </p:nvSpPr>
        <p:spPr>
          <a:xfrm>
            <a:off x="262394" y="1039211"/>
            <a:ext cx="10098157" cy="3783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cap="none" spc="0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  <a:sym typeface="Arial"/>
              </a:rPr>
              <a:t>Impulsando la mejora de DCI: </a:t>
            </a:r>
          </a:p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  <a:sym typeface="Arial"/>
              </a:rPr>
              <a:t>el desafío de civilidad digital de Microsoft
</a:t>
            </a:r>
            <a:endParaRPr kumimoji="0" lang="en-NZ" sz="2400" b="0" i="0" u="none" strike="noStrike" kern="1200" cap="none" spc="0" normalizeH="0" baseline="0" noProof="0" dirty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7E2F4-CA08-4BD1-ABFE-3013DCD195B4}"/>
              </a:ext>
            </a:extLst>
          </p:cNvPr>
          <p:cNvSpPr txBox="1"/>
          <p:nvPr/>
        </p:nvSpPr>
        <p:spPr>
          <a:xfrm>
            <a:off x="0" y="5242367"/>
            <a:ext cx="989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También puede encontrar nuestras mejores prácticas para la civilidad digital para empresas de tecnología, para educadores, consejeros y funcionarios escolares, para leyes y formuladores de políticas, y para la comunidad inclusiva en nuestro site oficial.
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4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adroTexto 4">
            <a:extLst>
              <a:ext uri="{FF2B5EF4-FFF2-40B4-BE49-F238E27FC236}">
                <a16:creationId xmlns:a16="http://schemas.microsoft.com/office/drawing/2014/main" id="{AFE2BE9B-A62C-49F3-A967-B2A374D71783}"/>
              </a:ext>
            </a:extLst>
          </p:cNvPr>
          <p:cNvSpPr txBox="1"/>
          <p:nvPr/>
        </p:nvSpPr>
        <p:spPr>
          <a:xfrm>
            <a:off x="1689001" y="467043"/>
            <a:ext cx="6925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Arial"/>
                <a:sym typeface="Arial"/>
              </a:rPr>
              <a:t>Empecemos a cuidar nuestra información: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Arial"/>
                <a:sym typeface="Arial"/>
              </a:rPr>
              <a:t>Consejos de Seguridad de Microsoft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Semibold"/>
              <a:ea typeface="+mn-ea"/>
              <a:cs typeface="Arial"/>
              <a:sym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3003EFC-1F16-43F8-AF16-8EF771FF3CBB}"/>
              </a:ext>
            </a:extLst>
          </p:cNvPr>
          <p:cNvGrpSpPr/>
          <p:nvPr/>
        </p:nvGrpSpPr>
        <p:grpSpPr>
          <a:xfrm>
            <a:off x="882593" y="1701578"/>
            <a:ext cx="8014915" cy="1908314"/>
            <a:chOff x="389614" y="2361536"/>
            <a:chExt cx="7047506" cy="161411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EEE062C-B2EE-4D3C-86C5-91FE7C05B2A8}"/>
                </a:ext>
              </a:extLst>
            </p:cNvPr>
            <p:cNvSpPr/>
            <p:nvPr/>
          </p:nvSpPr>
          <p:spPr>
            <a:xfrm>
              <a:off x="389614" y="2361537"/>
              <a:ext cx="2194560" cy="1614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218309-8E2C-4128-88CE-B50D45692B05}"/>
                </a:ext>
              </a:extLst>
            </p:cNvPr>
            <p:cNvSpPr/>
            <p:nvPr/>
          </p:nvSpPr>
          <p:spPr>
            <a:xfrm>
              <a:off x="2816087" y="2361537"/>
              <a:ext cx="2194560" cy="1614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EF6223-8C73-438C-ACEA-519A134A5601}"/>
                </a:ext>
              </a:extLst>
            </p:cNvPr>
            <p:cNvSpPr/>
            <p:nvPr/>
          </p:nvSpPr>
          <p:spPr>
            <a:xfrm>
              <a:off x="5242560" y="2361536"/>
              <a:ext cx="2194560" cy="1614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71CA182-0643-4B98-AB31-46425F9C39CB}"/>
              </a:ext>
            </a:extLst>
          </p:cNvPr>
          <p:cNvGrpSpPr/>
          <p:nvPr/>
        </p:nvGrpSpPr>
        <p:grpSpPr>
          <a:xfrm>
            <a:off x="2394243" y="3762290"/>
            <a:ext cx="5380577" cy="1908314"/>
            <a:chOff x="1718806" y="2361534"/>
            <a:chExt cx="4731136" cy="161411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88C4BD-2315-41BF-AFB6-D06C28ED274B}"/>
                </a:ext>
              </a:extLst>
            </p:cNvPr>
            <p:cNvSpPr/>
            <p:nvPr/>
          </p:nvSpPr>
          <p:spPr>
            <a:xfrm>
              <a:off x="1718806" y="2361535"/>
              <a:ext cx="2194560" cy="1614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B9392E-5B9A-45F4-94C3-A8747C4AA7C1}"/>
                </a:ext>
              </a:extLst>
            </p:cNvPr>
            <p:cNvSpPr/>
            <p:nvPr/>
          </p:nvSpPr>
          <p:spPr>
            <a:xfrm>
              <a:off x="4255382" y="2361534"/>
              <a:ext cx="2194560" cy="1614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9" name="Picture 58" descr="Privacy setting icon">
            <a:hlinkClick r:id="rId3"/>
            <a:extLst>
              <a:ext uri="{FF2B5EF4-FFF2-40B4-BE49-F238E27FC236}">
                <a16:creationId xmlns:a16="http://schemas.microsoft.com/office/drawing/2014/main" id="{EFB9F97B-4C53-450D-815A-F539084D20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72" y="1892991"/>
            <a:ext cx="1073648" cy="107364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 Placeholder 22">
            <a:extLst>
              <a:ext uri="{FF2B5EF4-FFF2-40B4-BE49-F238E27FC236}">
                <a16:creationId xmlns:a16="http://schemas.microsoft.com/office/drawing/2014/main" id="{456ED5EA-5B8D-4A0B-BEC7-563564CB19C4}"/>
              </a:ext>
            </a:extLst>
          </p:cNvPr>
          <p:cNvSpPr txBox="1">
            <a:spLocks/>
          </p:cNvSpPr>
          <p:nvPr/>
        </p:nvSpPr>
        <p:spPr>
          <a:xfrm>
            <a:off x="719910" y="3022296"/>
            <a:ext cx="2834238" cy="492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45713" rIns="0" bIns="45713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6386" rtl="0" eaLnBrk="1" fontAlgn="auto" latinLnBrk="0" hangingPunct="1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+mj-cs"/>
                <a:sym typeface="Arial"/>
              </a:rPr>
              <a:t>Mantengamos actualizados nuestros dispositivos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E87C8A44-4664-49C7-97AA-34F20A0627EC}"/>
              </a:ext>
            </a:extLst>
          </p:cNvPr>
          <p:cNvSpPr txBox="1">
            <a:spLocks/>
          </p:cNvSpPr>
          <p:nvPr/>
        </p:nvSpPr>
        <p:spPr>
          <a:xfrm>
            <a:off x="3451492" y="3162986"/>
            <a:ext cx="2834238" cy="492466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00" kern="1200" spc="0" baseline="0" dirty="0" smtClean="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+mj-cs"/>
                <a:sym typeface="Arial"/>
              </a:rPr>
              <a:t>Piensa antes de publicar</a:t>
            </a:r>
          </a:p>
        </p:txBody>
      </p:sp>
      <p:pic>
        <p:nvPicPr>
          <p:cNvPr id="65" name="Picture 64" descr="Social media icons">
            <a:hlinkClick r:id="rId5"/>
            <a:extLst>
              <a:ext uri="{FF2B5EF4-FFF2-40B4-BE49-F238E27FC236}">
                <a16:creationId xmlns:a16="http://schemas.microsoft.com/office/drawing/2014/main" id="{EB2D4E23-FD24-4E50-A820-9A70930A2A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07" y="1893057"/>
            <a:ext cx="1273883" cy="122443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 Placeholder 22">
            <a:extLst>
              <a:ext uri="{FF2B5EF4-FFF2-40B4-BE49-F238E27FC236}">
                <a16:creationId xmlns:a16="http://schemas.microsoft.com/office/drawing/2014/main" id="{15BE911E-C981-49E8-82D8-D297929817C2}"/>
              </a:ext>
            </a:extLst>
          </p:cNvPr>
          <p:cNvSpPr txBox="1">
            <a:spLocks/>
          </p:cNvSpPr>
          <p:nvPr/>
        </p:nvSpPr>
        <p:spPr>
          <a:xfrm>
            <a:off x="6372721" y="3095710"/>
            <a:ext cx="2556593" cy="492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45713" rIns="0" bIns="45713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6386" rtl="0" eaLnBrk="1" fontAlgn="auto" latinLnBrk="0" hangingPunct="1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+mj-cs"/>
                <a:sym typeface="Arial"/>
              </a:rPr>
              <a:t>Evitar navegar por redes no seguras</a:t>
            </a:r>
          </a:p>
        </p:txBody>
      </p:sp>
      <p:pic>
        <p:nvPicPr>
          <p:cNvPr id="69" name="Picture 68" descr="Secure connection icon">
            <a:hlinkClick r:id="rId7"/>
            <a:extLst>
              <a:ext uri="{FF2B5EF4-FFF2-40B4-BE49-F238E27FC236}">
                <a16:creationId xmlns:a16="http://schemas.microsoft.com/office/drawing/2014/main" id="{8D53E622-CC51-4F90-9F36-3BB09A3E867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35" y="1845253"/>
            <a:ext cx="1189616" cy="115319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 Placeholder 22">
            <a:extLst>
              <a:ext uri="{FF2B5EF4-FFF2-40B4-BE49-F238E27FC236}">
                <a16:creationId xmlns:a16="http://schemas.microsoft.com/office/drawing/2014/main" id="{52AE3E53-AA5B-4138-8E60-D3E63751313D}"/>
              </a:ext>
            </a:extLst>
          </p:cNvPr>
          <p:cNvSpPr txBox="1">
            <a:spLocks/>
          </p:cNvSpPr>
          <p:nvPr/>
        </p:nvSpPr>
        <p:spPr>
          <a:xfrm>
            <a:off x="2281307" y="5018402"/>
            <a:ext cx="2834238" cy="492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45713" rIns="0" bIns="45713" rtlCol="0" anchor="t">
            <a:noAutofit/>
          </a:bodyPr>
          <a:lstStyle>
            <a:defPPr>
              <a:defRPr lang="en-US"/>
            </a:defPPr>
            <a:lvl1pPr marR="0" lvl="0" indent="0" algn="ctr" defTabSz="896386" fontAlgn="auto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6386" rtl="0" eaLnBrk="1" fontAlgn="auto" latinLnBrk="0" hangingPunct="1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+mj-cs"/>
                <a:sym typeface="Arial"/>
              </a:rPr>
              <a:t>No compartamos información confidencial por canales no autorizados</a:t>
            </a:r>
          </a:p>
        </p:txBody>
      </p:sp>
      <p:pic>
        <p:nvPicPr>
          <p:cNvPr id="73" name="Picture 72" descr="Careful click icon">
            <a:hlinkClick r:id="rId9"/>
            <a:extLst>
              <a:ext uri="{FF2B5EF4-FFF2-40B4-BE49-F238E27FC236}">
                <a16:creationId xmlns:a16="http://schemas.microsoft.com/office/drawing/2014/main" id="{55505624-8DE9-44ED-8F13-87D7EDDF25D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88" y="3895954"/>
            <a:ext cx="1088961" cy="108896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Text Placeholder 22">
            <a:extLst>
              <a:ext uri="{FF2B5EF4-FFF2-40B4-BE49-F238E27FC236}">
                <a16:creationId xmlns:a16="http://schemas.microsoft.com/office/drawing/2014/main" id="{CBB2B60C-7B0F-450D-AB2F-6D57D2D3D6FF}"/>
              </a:ext>
            </a:extLst>
          </p:cNvPr>
          <p:cNvSpPr txBox="1">
            <a:spLocks/>
          </p:cNvSpPr>
          <p:nvPr/>
        </p:nvSpPr>
        <p:spPr>
          <a:xfrm>
            <a:off x="5374426" y="5169708"/>
            <a:ext cx="2306530" cy="4924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45713" rIns="0" bIns="45713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6386" rtl="0" eaLnBrk="1" fontAlgn="auto" latinLnBrk="0" hangingPunct="1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+mj-cs"/>
                <a:sym typeface="Arial"/>
              </a:rPr>
              <a:t>Pidamos consejo a personas de confianza</a:t>
            </a:r>
          </a:p>
        </p:txBody>
      </p:sp>
      <p:pic>
        <p:nvPicPr>
          <p:cNvPr id="77" name="Picture 76" descr="Ask advice icon">
            <a:hlinkClick r:id="rId11"/>
            <a:extLst>
              <a:ext uri="{FF2B5EF4-FFF2-40B4-BE49-F238E27FC236}">
                <a16:creationId xmlns:a16="http://schemas.microsoft.com/office/drawing/2014/main" id="{5F95396F-B996-4DD3-8207-FEAFBFEAF4D5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7" y="3974800"/>
            <a:ext cx="1073648" cy="1073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2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E2C0D-FB6C-43D1-B85B-DCBE78E54019}"/>
              </a:ext>
            </a:extLst>
          </p:cNvPr>
          <p:cNvSpPr txBox="1"/>
          <p:nvPr/>
        </p:nvSpPr>
        <p:spPr>
          <a:xfrm>
            <a:off x="365760" y="2767280"/>
            <a:ext cx="560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rPr>
              <a:t>Muchas gracias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rPr>
              <a:t>Carmen E. Zegarra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  <a:hlinkClick r:id="rId3"/>
              </a:rPr>
              <a:t>v-carmez@microsoft.com</a:t>
            </a: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3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5C5EA8-5B08-471E-BD64-C8CC83F76BC5}"/>
              </a:ext>
            </a:extLst>
          </p:cNvPr>
          <p:cNvSpPr txBox="1">
            <a:spLocks/>
          </p:cNvSpPr>
          <p:nvPr/>
        </p:nvSpPr>
        <p:spPr>
          <a:xfrm>
            <a:off x="711310" y="1186181"/>
            <a:ext cx="8162345" cy="224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s-E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  <a:sym typeface="Calibri"/>
              </a:rPr>
              <a:t>Civismo, seguridad e interacción en línea</a:t>
            </a:r>
            <a:endParaRPr kumimoji="0" lang="en-NZ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FA2A1-4C68-4E87-9DE9-0CBAFE2A7F34}"/>
              </a:ext>
            </a:extLst>
          </p:cNvPr>
          <p:cNvSpPr txBox="1"/>
          <p:nvPr/>
        </p:nvSpPr>
        <p:spPr>
          <a:xfrm>
            <a:off x="1134882" y="3172571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Lanzamiento de la 6ª Edición del </a:t>
            </a:r>
            <a:r>
              <a:rPr kumimoji="0" lang="es-ES" sz="14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Índice de Civismo Digital</a:t>
            </a: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ECE1F-EADF-4422-99EA-7F96232ED5BF}"/>
              </a:ext>
            </a:extLst>
          </p:cNvPr>
          <p:cNvSpPr/>
          <p:nvPr/>
        </p:nvSpPr>
        <p:spPr>
          <a:xfrm>
            <a:off x="0" y="4814851"/>
            <a:ext cx="4611757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4FC2E-DBC7-4974-8972-AFCE826E0FB8}"/>
              </a:ext>
            </a:extLst>
          </p:cNvPr>
          <p:cNvSpPr txBox="1"/>
          <p:nvPr/>
        </p:nvSpPr>
        <p:spPr>
          <a:xfrm>
            <a:off x="548641" y="4814851"/>
            <a:ext cx="537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Carmen E. Zegarra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Abogada | Unidad contra Crímenes Digitales</a:t>
            </a:r>
          </a:p>
        </p:txBody>
      </p:sp>
    </p:spTree>
    <p:extLst>
      <p:ext uri="{BB962C8B-B14F-4D97-AF65-F5344CB8AC3E}">
        <p14:creationId xmlns:p14="http://schemas.microsoft.com/office/powerpoint/2010/main" val="38006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&#10;&#10;Description automatically generated">
            <a:extLst>
              <a:ext uri="{FF2B5EF4-FFF2-40B4-BE49-F238E27FC236}">
                <a16:creationId xmlns:a16="http://schemas.microsoft.com/office/drawing/2014/main" id="{4DD5E201-AEDF-48B7-B485-6CCE000E2E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4" b="18931"/>
          <a:stretch/>
        </p:blipFill>
        <p:spPr>
          <a:xfrm>
            <a:off x="1437607" y="329152"/>
            <a:ext cx="7513122" cy="555776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6EE27-D579-4B6B-B52F-45195D9C7DB5}"/>
              </a:ext>
            </a:extLst>
          </p:cNvPr>
          <p:cNvSpPr txBox="1"/>
          <p:nvPr/>
        </p:nvSpPr>
        <p:spPr>
          <a:xfrm>
            <a:off x="0" y="4933047"/>
            <a:ext cx="4751109" cy="584775"/>
          </a:xfrm>
          <a:prstGeom prst="rect">
            <a:avLst/>
          </a:prstGeom>
          <a:solidFill>
            <a:srgbClr val="20C3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cs typeface="Arial"/>
                <a:sym typeface="Arial"/>
              </a:rPr>
              <a:t>Abrazar el civismo digital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63155-C46D-49CE-A1D5-61433215EFCF}"/>
              </a:ext>
            </a:extLst>
          </p:cNvPr>
          <p:cNvSpPr/>
          <p:nvPr/>
        </p:nvSpPr>
        <p:spPr>
          <a:xfrm>
            <a:off x="5529136" y="2023950"/>
            <a:ext cx="4025245" cy="1084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E-book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“Esenciales de Seguridad Digital”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F929D-1462-4E5C-9613-109DDD6AB513}"/>
              </a:ext>
            </a:extLst>
          </p:cNvPr>
          <p:cNvSpPr/>
          <p:nvPr/>
        </p:nvSpPr>
        <p:spPr>
          <a:xfrm>
            <a:off x="5524428" y="3291845"/>
            <a:ext cx="4025245" cy="1084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Safer Internet Day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(Índice de Civismo Digital)</a:t>
            </a:r>
          </a:p>
        </p:txBody>
      </p:sp>
    </p:spTree>
    <p:extLst>
      <p:ext uri="{BB962C8B-B14F-4D97-AF65-F5344CB8AC3E}">
        <p14:creationId xmlns:p14="http://schemas.microsoft.com/office/powerpoint/2010/main" val="28316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625">
            <a:extLst>
              <a:ext uri="{FF2B5EF4-FFF2-40B4-BE49-F238E27FC236}">
                <a16:creationId xmlns:a16="http://schemas.microsoft.com/office/drawing/2014/main" id="{0635C65E-FFFC-42FE-A483-681AFBC48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2" y="976540"/>
            <a:ext cx="9539431" cy="49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43E60A1-7315-4287-8AA2-377D064956D8}"/>
              </a:ext>
            </a:extLst>
          </p:cNvPr>
          <p:cNvSpPr/>
          <p:nvPr/>
        </p:nvSpPr>
        <p:spPr>
          <a:xfrm>
            <a:off x="4357223" y="2040176"/>
            <a:ext cx="4960070" cy="386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3586DE8C-CD0B-4AE3-9447-DE95E1A4F571}"/>
              </a:ext>
            </a:extLst>
          </p:cNvPr>
          <p:cNvSpPr txBox="1">
            <a:spLocks/>
          </p:cNvSpPr>
          <p:nvPr/>
        </p:nvSpPr>
        <p:spPr>
          <a:xfrm>
            <a:off x="5296523" y="2507930"/>
            <a:ext cx="4090920" cy="32691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Actitudes y percepciones sobre el civismo
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570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570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Fuentes de incivilidad por edad para los adolescentes y la Generación Z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
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570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Frecuencia de uso de redes sociales, juegos en línea y aplicaciones de mensajería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
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570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Arial"/>
              </a:rPr>
              <a:t>El impacto de las reuniones y clases en línea en la civilidad
</a:t>
            </a:r>
            <a:endParaRPr kumimoji="0" lang="en-NZ" sz="1400" b="0" i="0" u="none" strike="noStrike" kern="0" cap="none" spc="0" normalizeH="0" baseline="0" noProof="0" dirty="0">
              <a:ln>
                <a:noFill/>
              </a:ln>
              <a:solidFill>
                <a:srgbClr val="002570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3" name="Graphic 62" descr="Thought with solid fill">
            <a:extLst>
              <a:ext uri="{FF2B5EF4-FFF2-40B4-BE49-F238E27FC236}">
                <a16:creationId xmlns:a16="http://schemas.microsoft.com/office/drawing/2014/main" id="{55809D53-1426-4551-8BF5-A8D1E470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51528" y="2372724"/>
            <a:ext cx="684344" cy="684344"/>
          </a:xfrm>
          <a:prstGeom prst="rect">
            <a:avLst/>
          </a:prstGeom>
        </p:spPr>
      </p:pic>
      <p:pic>
        <p:nvPicPr>
          <p:cNvPr id="64" name="Graphic 63" descr="Comment Important with solid fill">
            <a:extLst>
              <a:ext uri="{FF2B5EF4-FFF2-40B4-BE49-F238E27FC236}">
                <a16:creationId xmlns:a16="http://schemas.microsoft.com/office/drawing/2014/main" id="{6AA9A8E1-49C6-4862-969E-CF9DD87AD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1528" y="3267675"/>
            <a:ext cx="684344" cy="684344"/>
          </a:xfrm>
          <a:prstGeom prst="rect">
            <a:avLst/>
          </a:prstGeom>
        </p:spPr>
      </p:pic>
      <p:pic>
        <p:nvPicPr>
          <p:cNvPr id="65" name="Graphic 64" descr="Open envelope with solid fill">
            <a:extLst>
              <a:ext uri="{FF2B5EF4-FFF2-40B4-BE49-F238E27FC236}">
                <a16:creationId xmlns:a16="http://schemas.microsoft.com/office/drawing/2014/main" id="{0E4DF921-7D4B-4E1F-B2D6-197BC847A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4838" y="4063616"/>
            <a:ext cx="551720" cy="551720"/>
          </a:xfrm>
          <a:prstGeom prst="rect">
            <a:avLst/>
          </a:prstGeom>
        </p:spPr>
      </p:pic>
      <p:pic>
        <p:nvPicPr>
          <p:cNvPr id="66" name="Graphic 65" descr="Online meeting with solid fill">
            <a:extLst>
              <a:ext uri="{FF2B5EF4-FFF2-40B4-BE49-F238E27FC236}">
                <a16:creationId xmlns:a16="http://schemas.microsoft.com/office/drawing/2014/main" id="{C7BB585E-0487-4F8A-A271-45B21644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5568" y="4857750"/>
            <a:ext cx="627911" cy="62791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A73A1580-B0BC-4A58-A2AA-754B9C504AEB}"/>
              </a:ext>
            </a:extLst>
          </p:cNvPr>
          <p:cNvSpPr/>
          <p:nvPr/>
        </p:nvSpPr>
        <p:spPr>
          <a:xfrm>
            <a:off x="293112" y="2040176"/>
            <a:ext cx="4053526" cy="386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8" name="Content Placeholder 9">
            <a:extLst>
              <a:ext uri="{FF2B5EF4-FFF2-40B4-BE49-F238E27FC236}">
                <a16:creationId xmlns:a16="http://schemas.microsoft.com/office/drawing/2014/main" id="{F62B42D0-E1BA-457D-A2B5-BCFD08FE96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9792" y="2507930"/>
            <a:ext cx="3393550" cy="2911475"/>
          </a:xfrm>
          <a:prstGeom prst="rect">
            <a:avLst/>
          </a:prstGeom>
        </p:spPr>
      </p:pic>
      <p:sp>
        <p:nvSpPr>
          <p:cNvPr id="69" name="CuadroTexto 7">
            <a:extLst>
              <a:ext uri="{FF2B5EF4-FFF2-40B4-BE49-F238E27FC236}">
                <a16:creationId xmlns:a16="http://schemas.microsoft.com/office/drawing/2014/main" id="{420CCAEF-7352-44D9-96A1-E33C49A2D6C3}"/>
              </a:ext>
            </a:extLst>
          </p:cNvPr>
          <p:cNvSpPr txBox="1"/>
          <p:nvPr/>
        </p:nvSpPr>
        <p:spPr>
          <a:xfrm>
            <a:off x="1748448" y="2570358"/>
            <a:ext cx="1792852" cy="316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Comportamiento</a:t>
            </a:r>
            <a:endParaRPr kumimoji="0" lang="es-MX" sz="1500" b="0" i="0" u="none" strike="noStrike" kern="0" cap="none" spc="0" normalizeH="0" baseline="0" noProof="0" dirty="0">
              <a:ln>
                <a:noFill/>
              </a:ln>
              <a:solidFill>
                <a:srgbClr val="002570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70" name="CuadroTexto 10">
            <a:extLst>
              <a:ext uri="{FF2B5EF4-FFF2-40B4-BE49-F238E27FC236}">
                <a16:creationId xmlns:a16="http://schemas.microsoft.com/office/drawing/2014/main" id="{5FFDB7F3-B078-4486-AC31-0C9F4AFADF8A}"/>
              </a:ext>
            </a:extLst>
          </p:cNvPr>
          <p:cNvSpPr txBox="1"/>
          <p:nvPr/>
        </p:nvSpPr>
        <p:spPr>
          <a:xfrm>
            <a:off x="1740170" y="3277102"/>
            <a:ext cx="179285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Intrusivos</a:t>
            </a:r>
            <a:endParaRPr kumimoji="0" lang="es-MX" sz="14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CuadroTexto 16">
            <a:extLst>
              <a:ext uri="{FF2B5EF4-FFF2-40B4-BE49-F238E27FC236}">
                <a16:creationId xmlns:a16="http://schemas.microsoft.com/office/drawing/2014/main" id="{0B066861-5D6C-4FD4-8572-13C1486C0D55}"/>
              </a:ext>
            </a:extLst>
          </p:cNvPr>
          <p:cNvSpPr txBox="1"/>
          <p:nvPr/>
        </p:nvSpPr>
        <p:spPr>
          <a:xfrm>
            <a:off x="1748448" y="4164237"/>
            <a:ext cx="179285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Sexuales</a:t>
            </a:r>
            <a:endParaRPr kumimoji="0" lang="es-MX" sz="1500" b="0" i="0" u="none" strike="noStrike" kern="0" cap="none" spc="0" normalizeH="0" baseline="0" noProof="0" dirty="0">
              <a:ln>
                <a:noFill/>
              </a:ln>
              <a:solidFill>
                <a:srgbClr val="002570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72" name="CuadroTexto 18">
            <a:extLst>
              <a:ext uri="{FF2B5EF4-FFF2-40B4-BE49-F238E27FC236}">
                <a16:creationId xmlns:a16="http://schemas.microsoft.com/office/drawing/2014/main" id="{701797D6-A4A9-40C6-A23B-27CA76C27206}"/>
              </a:ext>
            </a:extLst>
          </p:cNvPr>
          <p:cNvSpPr txBox="1"/>
          <p:nvPr/>
        </p:nvSpPr>
        <p:spPr>
          <a:xfrm>
            <a:off x="1748448" y="4996466"/>
            <a:ext cx="179285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rgbClr val="002570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Reputacionales</a:t>
            </a:r>
            <a:endParaRPr kumimoji="0" lang="es-MX" sz="1500" b="0" i="0" u="none" strike="noStrike" kern="0" cap="none" spc="0" normalizeH="0" baseline="0" noProof="0" dirty="0">
              <a:ln>
                <a:noFill/>
              </a:ln>
              <a:solidFill>
                <a:srgbClr val="002570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D476CB64-6FA5-49C1-8B8D-C712738F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112" y="1450141"/>
            <a:ext cx="4064111" cy="823912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s-ES" sz="2000" b="1" dirty="0">
                <a:solidFill>
                  <a:srgbClr val="20C3D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 riesgos en línea diferentes en cuatro categorías
</a:t>
            </a:r>
            <a:endParaRPr lang="en-US" sz="2000" b="1" dirty="0">
              <a:solidFill>
                <a:srgbClr val="20C3D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6E1832C5-DCF3-4019-BB8F-C9254CC3C081}"/>
              </a:ext>
            </a:extLst>
          </p:cNvPr>
          <p:cNvSpPr txBox="1">
            <a:spLocks/>
          </p:cNvSpPr>
          <p:nvPr/>
        </p:nvSpPr>
        <p:spPr>
          <a:xfrm>
            <a:off x="4345967" y="1454080"/>
            <a:ext cx="406411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20C3D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Nuevas preguntas
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0C3D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8437CB1B-4551-462D-BFD9-76F0075774BE}"/>
              </a:ext>
            </a:extLst>
          </p:cNvPr>
          <p:cNvSpPr txBox="1">
            <a:spLocks/>
          </p:cNvSpPr>
          <p:nvPr/>
        </p:nvSpPr>
        <p:spPr>
          <a:xfrm>
            <a:off x="644369" y="277056"/>
            <a:ext cx="8229287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sng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Arial"/>
              </a:rPr>
              <a:t>INDICE DE CIVISMO DIGITAL</a:t>
            </a:r>
            <a:br>
              <a:rPr kumimoji="0" lang="es-AR" sz="2400" b="1" i="0" u="sng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Arial"/>
              </a:rPr>
            </a:br>
            <a:r>
              <a:rPr kumimoji="0" lang="es-AR" sz="24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Arial"/>
              </a:rPr>
              <a:t>¿Qué estamos midiendo?</a:t>
            </a:r>
            <a:endParaRPr kumimoji="0" lang="es-A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6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DEB3DEE-06EC-416A-ABC8-89011C800EED}"/>
              </a:ext>
            </a:extLst>
          </p:cNvPr>
          <p:cNvSpPr/>
          <p:nvPr/>
        </p:nvSpPr>
        <p:spPr>
          <a:xfrm>
            <a:off x="365268" y="1191616"/>
            <a:ext cx="8990694" cy="4698562"/>
          </a:xfrm>
          <a:prstGeom prst="rect">
            <a:avLst/>
          </a:prstGeom>
          <a:solidFill>
            <a:srgbClr val="20C3D0"/>
          </a:solidFill>
          <a:ln w="12700" cap="flat" cmpd="sng" algn="ctr">
            <a:solidFill>
              <a:srgbClr val="0078D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217339-D921-4015-8C20-29F76C9E813B}"/>
              </a:ext>
            </a:extLst>
          </p:cNvPr>
          <p:cNvGrpSpPr/>
          <p:nvPr/>
        </p:nvGrpSpPr>
        <p:grpSpPr>
          <a:xfrm>
            <a:off x="536538" y="2223181"/>
            <a:ext cx="4171344" cy="3521377"/>
            <a:chOff x="2991143" y="2328122"/>
            <a:chExt cx="4171344" cy="3521377"/>
          </a:xfrm>
        </p:grpSpPr>
        <p:pic>
          <p:nvPicPr>
            <p:cNvPr id="25" name="Picture 24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FC74EF9-28F9-4109-A2AD-B756B9411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583" y="2328122"/>
              <a:ext cx="665018" cy="914400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0A21DE31-307F-4022-A057-AC0C18C4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143" y="3784038"/>
              <a:ext cx="822960" cy="553028"/>
            </a:xfrm>
            <a:prstGeom prst="rect">
              <a:avLst/>
            </a:prstGeom>
          </p:spPr>
        </p:pic>
        <p:pic>
          <p:nvPicPr>
            <p:cNvPr id="27" name="Picture 26" descr="Shape&#10;&#10;Description automatically generated">
              <a:extLst>
                <a:ext uri="{FF2B5EF4-FFF2-40B4-BE49-F238E27FC236}">
                  <a16:creationId xmlns:a16="http://schemas.microsoft.com/office/drawing/2014/main" id="{CA874AA5-B45C-4C16-81F9-E62E0D26C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309" y="4935099"/>
              <a:ext cx="807643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240E46-FE01-42B5-B4AC-62A41E2DAF26}"/>
                </a:ext>
              </a:extLst>
            </p:cNvPr>
            <p:cNvSpPr txBox="1"/>
            <p:nvPr/>
          </p:nvSpPr>
          <p:spPr>
            <a:xfrm>
              <a:off x="4139838" y="2479564"/>
              <a:ext cx="26080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Contacto no deseado
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379BAD-F354-4661-A3A5-757CBD168F7D}"/>
                </a:ext>
              </a:extLst>
            </p:cNvPr>
            <p:cNvSpPr txBox="1"/>
            <p:nvPr/>
          </p:nvSpPr>
          <p:spPr>
            <a:xfrm>
              <a:off x="4005854" y="3953258"/>
              <a:ext cx="31566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Engaños, estafas y fraudes
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129588-CB01-4C21-A346-6ECC4CA03AEE}"/>
                </a:ext>
              </a:extLst>
            </p:cNvPr>
            <p:cNvSpPr txBox="1"/>
            <p:nvPr/>
          </p:nvSpPr>
          <p:spPr>
            <a:xfrm>
              <a:off x="4139838" y="5128483"/>
              <a:ext cx="24160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Sexting no deseado
</a:t>
              </a:r>
            </a:p>
          </p:txBody>
        </p:sp>
      </p:grpSp>
      <p:graphicFrame>
        <p:nvGraphicFramePr>
          <p:cNvPr id="31" name="Table 36">
            <a:extLst>
              <a:ext uri="{FF2B5EF4-FFF2-40B4-BE49-F238E27FC236}">
                <a16:creationId xmlns:a16="http://schemas.microsoft.com/office/drawing/2014/main" id="{3EA38575-BB41-48BF-A16F-BEDA176F5D59}"/>
              </a:ext>
            </a:extLst>
          </p:cNvPr>
          <p:cNvGraphicFramePr>
            <a:graphicFrameLocks noGrp="1"/>
          </p:cNvGraphicFramePr>
          <p:nvPr/>
        </p:nvGraphicFramePr>
        <p:xfrm>
          <a:off x="4983004" y="1329816"/>
          <a:ext cx="4372958" cy="4698561"/>
        </p:xfrm>
        <a:graphic>
          <a:graphicData uri="http://schemas.openxmlformats.org/drawingml/2006/table">
            <a:tbl>
              <a:tblPr firstRow="1" bandRow="1"/>
              <a:tblGrid>
                <a:gridCol w="1267410">
                  <a:extLst>
                    <a:ext uri="{9D8B030D-6E8A-4147-A177-3AD203B41FA5}">
                      <a16:colId xmlns:a16="http://schemas.microsoft.com/office/drawing/2014/main" val="3584627319"/>
                    </a:ext>
                  </a:extLst>
                </a:gridCol>
                <a:gridCol w="1267410">
                  <a:extLst>
                    <a:ext uri="{9D8B030D-6E8A-4147-A177-3AD203B41FA5}">
                      <a16:colId xmlns:a16="http://schemas.microsoft.com/office/drawing/2014/main" val="2571853467"/>
                    </a:ext>
                  </a:extLst>
                </a:gridCol>
                <a:gridCol w="1838138">
                  <a:extLst>
                    <a:ext uri="{9D8B030D-6E8A-4147-A177-3AD203B41FA5}">
                      <a16:colId xmlns:a16="http://schemas.microsoft.com/office/drawing/2014/main" val="227959285"/>
                    </a:ext>
                  </a:extLst>
                </a:gridCol>
              </a:tblGrid>
              <a:tr h="4991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u="sng" noProof="0">
                          <a:solidFill>
                            <a:schemeClr val="bg1"/>
                          </a:solidFill>
                        </a:rPr>
                        <a:t>Total
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u="sng" noProof="0">
                          <a:solidFill>
                            <a:schemeClr val="bg1"/>
                          </a:solidFill>
                        </a:rPr>
                        <a:t>Adultos
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u="sng" noProof="0">
                          <a:solidFill>
                            <a:schemeClr val="bg1"/>
                          </a:solidFill>
                        </a:rPr>
                        <a:t>Adolescentes
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631092"/>
                  </a:ext>
                </a:extLst>
              </a:tr>
              <a:tr h="13325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 dirty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>
                          <a:solidFill>
                            <a:schemeClr val="bg1"/>
                          </a:solidFill>
                        </a:rPr>
                        <a:t>41%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>
                          <a:solidFill>
                            <a:schemeClr val="bg1"/>
                          </a:solidFill>
                        </a:rPr>
                        <a:t>32%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36485"/>
                  </a:ext>
                </a:extLst>
              </a:tr>
              <a:tr h="13325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099597"/>
                  </a:ext>
                </a:extLst>
              </a:tr>
              <a:tr h="13325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>
                          <a:solidFill>
                            <a:schemeClr val="bg1"/>
                          </a:solidFill>
                        </a:rPr>
                        <a:t>32%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Segoe U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s-AR" sz="2000" noProof="0" dirty="0">
                          <a:solidFill>
                            <a:schemeClr val="bg1"/>
                          </a:solidFill>
                        </a:rPr>
                        <a:t>27%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27823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FCC2449C-21A2-4C56-8446-CACE79E4FEA5}"/>
              </a:ext>
            </a:extLst>
          </p:cNvPr>
          <p:cNvSpPr txBox="1">
            <a:spLocks/>
          </p:cNvSpPr>
          <p:nvPr/>
        </p:nvSpPr>
        <p:spPr>
          <a:xfrm>
            <a:off x="726978" y="379697"/>
            <a:ext cx="10430257" cy="9971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Arial"/>
              </a:rPr>
              <a:t>Tendencias Regionales</a:t>
            </a:r>
            <a:br>
              <a:rPr kumimoji="0" lang="es-AR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Arial"/>
              </a:rPr>
            </a:br>
            <a:r>
              <a:rPr kumimoji="0" lang="es-AR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  <a:sym typeface="Arial"/>
              </a:rPr>
              <a:t>Los 3 principales riesgos de Latam: adultos vs. adolescentes
</a:t>
            </a:r>
          </a:p>
        </p:txBody>
      </p:sp>
    </p:spTree>
    <p:extLst>
      <p:ext uri="{BB962C8B-B14F-4D97-AF65-F5344CB8AC3E}">
        <p14:creationId xmlns:p14="http://schemas.microsoft.com/office/powerpoint/2010/main" val="20303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CD255-B4FD-4B9B-8BE6-860EE6533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46" y="1607634"/>
            <a:ext cx="7024076" cy="4189012"/>
          </a:xfrm>
          <a:prstGeom prst="rect">
            <a:avLst/>
          </a:prstGeom>
        </p:spPr>
      </p:pic>
      <p:pic>
        <p:nvPicPr>
          <p:cNvPr id="46" name="Picture 8" descr="Image result for rest of globe icon">
            <a:extLst>
              <a:ext uri="{FF2B5EF4-FFF2-40B4-BE49-F238E27FC236}">
                <a16:creationId xmlns:a16="http://schemas.microsoft.com/office/drawing/2014/main" id="{FE9772FE-E668-4D0B-86BC-784C4649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73" y="1884459"/>
            <a:ext cx="702659" cy="7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4DAD3AF-8590-4652-995D-0741234789B4}"/>
              </a:ext>
            </a:extLst>
          </p:cNvPr>
          <p:cNvSpPr txBox="1"/>
          <p:nvPr/>
        </p:nvSpPr>
        <p:spPr>
          <a:xfrm>
            <a:off x="7851590" y="2490618"/>
            <a:ext cx="1804020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No Países de Latam 
 (16)
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7EA5C8-FE48-4C86-B47C-AFFCB6F06EB1}"/>
              </a:ext>
            </a:extLst>
          </p:cNvPr>
          <p:cNvSpPr txBox="1"/>
          <p:nvPr/>
        </p:nvSpPr>
        <p:spPr>
          <a:xfrm>
            <a:off x="230588" y="2832677"/>
            <a:ext cx="1804020" cy="4616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Latam Countries (6)</a:t>
            </a: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B245EF9C-08BD-4FEF-BF01-A8CB78FA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2" y="1884459"/>
            <a:ext cx="844149" cy="10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751040BC-0496-4E7C-A781-8C8D29791E4C}"/>
              </a:ext>
            </a:extLst>
          </p:cNvPr>
          <p:cNvSpPr txBox="1">
            <a:spLocks/>
          </p:cNvSpPr>
          <p:nvPr/>
        </p:nvSpPr>
        <p:spPr>
          <a:xfrm>
            <a:off x="388025" y="877249"/>
            <a:ext cx="10952249" cy="724247"/>
          </a:xfrm>
          <a:prstGeom prst="rect">
            <a:avLst/>
          </a:prstGeom>
        </p:spPr>
        <p:txBody>
          <a:bodyPr vert="horz" lIns="91440" tIns="9144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ea typeface="+mn-ea"/>
                <a:cs typeface="Arial" pitchFamily="34" charset="0"/>
                <a:sym typeface="Arial"/>
              </a:rPr>
              <a:t>Métricas de civismo seleccionadas 2021: Latam vs. ROW
</a:t>
            </a:r>
          </a:p>
        </p:txBody>
      </p:sp>
    </p:spTree>
    <p:extLst>
      <p:ext uri="{BB962C8B-B14F-4D97-AF65-F5344CB8AC3E}">
        <p14:creationId xmlns:p14="http://schemas.microsoft.com/office/powerpoint/2010/main" val="16492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1FDE3C-590F-4DCB-AEB2-E842590F7ED3}"/>
              </a:ext>
            </a:extLst>
          </p:cNvPr>
          <p:cNvGrpSpPr/>
          <p:nvPr/>
        </p:nvGrpSpPr>
        <p:grpSpPr>
          <a:xfrm>
            <a:off x="384744" y="1657689"/>
            <a:ext cx="5866114" cy="586120"/>
            <a:chOff x="209995" y="1578239"/>
            <a:chExt cx="6229960" cy="586120"/>
          </a:xfrm>
          <a:solidFill>
            <a:srgbClr val="20C3D0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9E213A5-6469-4874-993D-CA9903E40581}"/>
                </a:ext>
              </a:extLst>
            </p:cNvPr>
            <p:cNvGrpSpPr/>
            <p:nvPr/>
          </p:nvGrpSpPr>
          <p:grpSpPr>
            <a:xfrm>
              <a:off x="209995" y="1578239"/>
              <a:ext cx="6229960" cy="586120"/>
              <a:chOff x="209995" y="1578239"/>
              <a:chExt cx="6229960" cy="586120"/>
            </a:xfrm>
            <a:grpFill/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7F56CCA-6675-4251-AF05-46FD93416C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75675" y="1719143"/>
                <a:ext cx="579536" cy="310896"/>
              </a:xfrm>
              <a:custGeom>
                <a:avLst/>
                <a:gdLst>
                  <a:gd name="connsiteX0" fmla="*/ 2796 w 1141667"/>
                  <a:gd name="connsiteY0" fmla="*/ 0 h 612456"/>
                  <a:gd name="connsiteX1" fmla="*/ 1137538 w 1141667"/>
                  <a:gd name="connsiteY1" fmla="*/ 0 h 612456"/>
                  <a:gd name="connsiteX2" fmla="*/ 1141667 w 1141667"/>
                  <a:gd name="connsiteY2" fmla="*/ 40956 h 612456"/>
                  <a:gd name="connsiteX3" fmla="*/ 570167 w 1141667"/>
                  <a:gd name="connsiteY3" fmla="*/ 612456 h 612456"/>
                  <a:gd name="connsiteX4" fmla="*/ 10278 w 1141667"/>
                  <a:gd name="connsiteY4" fmla="*/ 156133 h 612456"/>
                  <a:gd name="connsiteX5" fmla="*/ 0 w 1141667"/>
                  <a:gd name="connsiteY5" fmla="*/ 54179 h 612456"/>
                  <a:gd name="connsiteX6" fmla="*/ 0 w 1141667"/>
                  <a:gd name="connsiteY6" fmla="*/ 27733 h 61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1667" h="612456">
                    <a:moveTo>
                      <a:pt x="2796" y="0"/>
                    </a:moveTo>
                    <a:lnTo>
                      <a:pt x="1137538" y="0"/>
                    </a:lnTo>
                    <a:lnTo>
                      <a:pt x="1141667" y="40956"/>
                    </a:lnTo>
                    <a:cubicBezTo>
                      <a:pt x="1141667" y="356587"/>
                      <a:pt x="885798" y="612456"/>
                      <a:pt x="570167" y="612456"/>
                    </a:cubicBezTo>
                    <a:cubicBezTo>
                      <a:pt x="293990" y="612456"/>
                      <a:pt x="63568" y="416556"/>
                      <a:pt x="10278" y="156133"/>
                    </a:cubicBezTo>
                    <a:lnTo>
                      <a:pt x="0" y="54179"/>
                    </a:lnTo>
                    <a:lnTo>
                      <a:pt x="0" y="27733"/>
                    </a:lnTo>
                    <a:close/>
                  </a:path>
                </a:pathLst>
              </a:cu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D10521-8593-4B32-A5D0-77375FF12A55}"/>
                  </a:ext>
                </a:extLst>
              </p:cNvPr>
              <p:cNvSpPr/>
              <p:nvPr/>
            </p:nvSpPr>
            <p:spPr bwMode="auto">
              <a:xfrm>
                <a:off x="518117" y="1578239"/>
                <a:ext cx="5921838" cy="58521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  <a:sym typeface="Arial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B46701-8B02-438D-9A5D-C3361FBD83FC}"/>
                </a:ext>
              </a:extLst>
            </p:cNvPr>
            <p:cNvSpPr txBox="1"/>
            <p:nvPr/>
          </p:nvSpPr>
          <p:spPr>
            <a:xfrm>
              <a:off x="738576" y="1742722"/>
              <a:ext cx="2864644" cy="369332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Mejoría del ICD respecto al año pasado 
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B7FFBD-A667-4958-AE8D-3058CE8983F0}"/>
              </a:ext>
            </a:extLst>
          </p:cNvPr>
          <p:cNvGrpSpPr/>
          <p:nvPr/>
        </p:nvGrpSpPr>
        <p:grpSpPr>
          <a:xfrm>
            <a:off x="396331" y="2433214"/>
            <a:ext cx="5860564" cy="579536"/>
            <a:chOff x="237306" y="2552700"/>
            <a:chExt cx="5860564" cy="579536"/>
          </a:xfrm>
          <a:solidFill>
            <a:srgbClr val="20C3D0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D07191-808B-48C6-A040-FB0AC27C49FB}"/>
                </a:ext>
              </a:extLst>
            </p:cNvPr>
            <p:cNvGrpSpPr/>
            <p:nvPr/>
          </p:nvGrpSpPr>
          <p:grpSpPr>
            <a:xfrm>
              <a:off x="237306" y="2552700"/>
              <a:ext cx="5860564" cy="579536"/>
              <a:chOff x="237306" y="2552700"/>
              <a:chExt cx="5860564" cy="579536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37DE28A-AC87-4B2F-9A0B-C1A4BD9C56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3809" y="2696197"/>
                <a:ext cx="579536" cy="292541"/>
              </a:xfrm>
              <a:custGeom>
                <a:avLst/>
                <a:gdLst>
                  <a:gd name="connsiteX0" fmla="*/ 2796 w 1141667"/>
                  <a:gd name="connsiteY0" fmla="*/ 0 h 612456"/>
                  <a:gd name="connsiteX1" fmla="*/ 1137538 w 1141667"/>
                  <a:gd name="connsiteY1" fmla="*/ 0 h 612456"/>
                  <a:gd name="connsiteX2" fmla="*/ 1141667 w 1141667"/>
                  <a:gd name="connsiteY2" fmla="*/ 40956 h 612456"/>
                  <a:gd name="connsiteX3" fmla="*/ 570167 w 1141667"/>
                  <a:gd name="connsiteY3" fmla="*/ 612456 h 612456"/>
                  <a:gd name="connsiteX4" fmla="*/ 10278 w 1141667"/>
                  <a:gd name="connsiteY4" fmla="*/ 156133 h 612456"/>
                  <a:gd name="connsiteX5" fmla="*/ 0 w 1141667"/>
                  <a:gd name="connsiteY5" fmla="*/ 54179 h 612456"/>
                  <a:gd name="connsiteX6" fmla="*/ 0 w 1141667"/>
                  <a:gd name="connsiteY6" fmla="*/ 27733 h 61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1667" h="612456">
                    <a:moveTo>
                      <a:pt x="2796" y="0"/>
                    </a:moveTo>
                    <a:lnTo>
                      <a:pt x="1137538" y="0"/>
                    </a:lnTo>
                    <a:lnTo>
                      <a:pt x="1141667" y="40956"/>
                    </a:lnTo>
                    <a:cubicBezTo>
                      <a:pt x="1141667" y="356587"/>
                      <a:pt x="885798" y="612456"/>
                      <a:pt x="570167" y="612456"/>
                    </a:cubicBezTo>
                    <a:cubicBezTo>
                      <a:pt x="293990" y="612456"/>
                      <a:pt x="63568" y="416556"/>
                      <a:pt x="10278" y="156133"/>
                    </a:cubicBezTo>
                    <a:lnTo>
                      <a:pt x="0" y="54179"/>
                    </a:lnTo>
                    <a:lnTo>
                      <a:pt x="0" y="27733"/>
                    </a:lnTo>
                    <a:close/>
                  </a:path>
                </a:pathLst>
              </a:cu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6D5308-6836-4B8E-AFD2-787EE7993215}"/>
                  </a:ext>
                </a:extLst>
              </p:cNvPr>
              <p:cNvSpPr/>
              <p:nvPr/>
            </p:nvSpPr>
            <p:spPr bwMode="auto">
              <a:xfrm>
                <a:off x="525658" y="2556054"/>
                <a:ext cx="5572212" cy="57607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  <a:sym typeface="Arial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8322CD-0A1F-4421-8CBC-6450CC1E013E}"/>
                </a:ext>
              </a:extLst>
            </p:cNvPr>
            <p:cNvSpPr txBox="1"/>
            <p:nvPr/>
          </p:nvSpPr>
          <p:spPr>
            <a:xfrm>
              <a:off x="706477" y="2759752"/>
              <a:ext cx="5039328" cy="369332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Las percepciones sobre el civismo durante el </a:t>
              </a:r>
              <a:r>
                <a:rPr kumimoji="0" lang="es-E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Covid</a:t>
              </a: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 fueron menos positivas
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CC6B02-D1E7-4AAE-9B65-6A762CDFA850}"/>
              </a:ext>
            </a:extLst>
          </p:cNvPr>
          <p:cNvGrpSpPr/>
          <p:nvPr/>
        </p:nvGrpSpPr>
        <p:grpSpPr>
          <a:xfrm>
            <a:off x="369648" y="3987590"/>
            <a:ext cx="5860668" cy="579536"/>
            <a:chOff x="231583" y="1584823"/>
            <a:chExt cx="6228392" cy="579536"/>
          </a:xfrm>
          <a:solidFill>
            <a:srgbClr val="20C3D0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9EFC12-CBA8-480B-9110-1E894A5BAAF4}"/>
                </a:ext>
              </a:extLst>
            </p:cNvPr>
            <p:cNvGrpSpPr/>
            <p:nvPr/>
          </p:nvGrpSpPr>
          <p:grpSpPr>
            <a:xfrm>
              <a:off x="231583" y="1584823"/>
              <a:ext cx="6228392" cy="579536"/>
              <a:chOff x="231583" y="1584823"/>
              <a:chExt cx="6228392" cy="5795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7ABCD9-D300-4924-835D-803B35C0E3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263" y="1719143"/>
                <a:ext cx="579536" cy="310896"/>
              </a:xfrm>
              <a:custGeom>
                <a:avLst/>
                <a:gdLst>
                  <a:gd name="connsiteX0" fmla="*/ 2796 w 1141667"/>
                  <a:gd name="connsiteY0" fmla="*/ 0 h 612456"/>
                  <a:gd name="connsiteX1" fmla="*/ 1137538 w 1141667"/>
                  <a:gd name="connsiteY1" fmla="*/ 0 h 612456"/>
                  <a:gd name="connsiteX2" fmla="*/ 1141667 w 1141667"/>
                  <a:gd name="connsiteY2" fmla="*/ 40956 h 612456"/>
                  <a:gd name="connsiteX3" fmla="*/ 570167 w 1141667"/>
                  <a:gd name="connsiteY3" fmla="*/ 612456 h 612456"/>
                  <a:gd name="connsiteX4" fmla="*/ 10278 w 1141667"/>
                  <a:gd name="connsiteY4" fmla="*/ 156133 h 612456"/>
                  <a:gd name="connsiteX5" fmla="*/ 0 w 1141667"/>
                  <a:gd name="connsiteY5" fmla="*/ 54179 h 612456"/>
                  <a:gd name="connsiteX6" fmla="*/ 0 w 1141667"/>
                  <a:gd name="connsiteY6" fmla="*/ 27733 h 61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1667" h="612456">
                    <a:moveTo>
                      <a:pt x="2796" y="0"/>
                    </a:moveTo>
                    <a:lnTo>
                      <a:pt x="1137538" y="0"/>
                    </a:lnTo>
                    <a:lnTo>
                      <a:pt x="1141667" y="40956"/>
                    </a:lnTo>
                    <a:cubicBezTo>
                      <a:pt x="1141667" y="356587"/>
                      <a:pt x="885798" y="612456"/>
                      <a:pt x="570167" y="612456"/>
                    </a:cubicBezTo>
                    <a:cubicBezTo>
                      <a:pt x="293990" y="612456"/>
                      <a:pt x="63568" y="416556"/>
                      <a:pt x="10278" y="156133"/>
                    </a:cubicBezTo>
                    <a:lnTo>
                      <a:pt x="0" y="54179"/>
                    </a:lnTo>
                    <a:lnTo>
                      <a:pt x="0" y="27733"/>
                    </a:lnTo>
                    <a:close/>
                  </a:path>
                </a:pathLst>
              </a:cu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0FCD2D-A3F6-493C-99B6-359F7622EB6D}"/>
                  </a:ext>
                </a:extLst>
              </p:cNvPr>
              <p:cNvSpPr/>
              <p:nvPr/>
            </p:nvSpPr>
            <p:spPr bwMode="auto">
              <a:xfrm>
                <a:off x="538137" y="1588178"/>
                <a:ext cx="5921838" cy="57607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  <a:sym typeface="Arial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EAC5F8-3C11-45F7-90EA-86ADCD16E2D5}"/>
                </a:ext>
              </a:extLst>
            </p:cNvPr>
            <p:cNvSpPr txBox="1"/>
            <p:nvPr/>
          </p:nvSpPr>
          <p:spPr>
            <a:xfrm>
              <a:off x="717650" y="1794918"/>
              <a:ext cx="5151020" cy="369332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La carga de la exposición al riesgo recayó principalmente en las mujeres
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6A6A5-51EA-4DB4-BD12-AEE2898DE4E4}"/>
              </a:ext>
            </a:extLst>
          </p:cNvPr>
          <p:cNvGrpSpPr/>
          <p:nvPr/>
        </p:nvGrpSpPr>
        <p:grpSpPr>
          <a:xfrm>
            <a:off x="369647" y="4763907"/>
            <a:ext cx="5860667" cy="579536"/>
            <a:chOff x="231583" y="1584823"/>
            <a:chExt cx="6228392" cy="579536"/>
          </a:xfrm>
          <a:solidFill>
            <a:srgbClr val="20C3D0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3BE330-E05C-40FD-92C9-65843B750996}"/>
                </a:ext>
              </a:extLst>
            </p:cNvPr>
            <p:cNvGrpSpPr/>
            <p:nvPr/>
          </p:nvGrpSpPr>
          <p:grpSpPr>
            <a:xfrm>
              <a:off x="231583" y="1584823"/>
              <a:ext cx="6228392" cy="579536"/>
              <a:chOff x="231583" y="1584823"/>
              <a:chExt cx="6228392" cy="579536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ACBFDD-594E-427D-B063-A5CEBDC962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7263" y="1719143"/>
                <a:ext cx="579536" cy="310896"/>
              </a:xfrm>
              <a:custGeom>
                <a:avLst/>
                <a:gdLst>
                  <a:gd name="connsiteX0" fmla="*/ 2796 w 1141667"/>
                  <a:gd name="connsiteY0" fmla="*/ 0 h 612456"/>
                  <a:gd name="connsiteX1" fmla="*/ 1137538 w 1141667"/>
                  <a:gd name="connsiteY1" fmla="*/ 0 h 612456"/>
                  <a:gd name="connsiteX2" fmla="*/ 1141667 w 1141667"/>
                  <a:gd name="connsiteY2" fmla="*/ 40956 h 612456"/>
                  <a:gd name="connsiteX3" fmla="*/ 570167 w 1141667"/>
                  <a:gd name="connsiteY3" fmla="*/ 612456 h 612456"/>
                  <a:gd name="connsiteX4" fmla="*/ 10278 w 1141667"/>
                  <a:gd name="connsiteY4" fmla="*/ 156133 h 612456"/>
                  <a:gd name="connsiteX5" fmla="*/ 0 w 1141667"/>
                  <a:gd name="connsiteY5" fmla="*/ 54179 h 612456"/>
                  <a:gd name="connsiteX6" fmla="*/ 0 w 1141667"/>
                  <a:gd name="connsiteY6" fmla="*/ 27733 h 61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1667" h="612456">
                    <a:moveTo>
                      <a:pt x="2796" y="0"/>
                    </a:moveTo>
                    <a:lnTo>
                      <a:pt x="1137538" y="0"/>
                    </a:lnTo>
                    <a:lnTo>
                      <a:pt x="1141667" y="40956"/>
                    </a:lnTo>
                    <a:cubicBezTo>
                      <a:pt x="1141667" y="356587"/>
                      <a:pt x="885798" y="612456"/>
                      <a:pt x="570167" y="612456"/>
                    </a:cubicBezTo>
                    <a:cubicBezTo>
                      <a:pt x="293990" y="612456"/>
                      <a:pt x="63568" y="416556"/>
                      <a:pt x="10278" y="156133"/>
                    </a:cubicBezTo>
                    <a:lnTo>
                      <a:pt x="0" y="54179"/>
                    </a:lnTo>
                    <a:lnTo>
                      <a:pt x="0" y="27733"/>
                    </a:lnTo>
                    <a:close/>
                  </a:path>
                </a:pathLst>
              </a:cu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201A0F-D52C-4EFD-843E-37901D76F7E4}"/>
                  </a:ext>
                </a:extLst>
              </p:cNvPr>
              <p:cNvSpPr/>
              <p:nvPr/>
            </p:nvSpPr>
            <p:spPr bwMode="auto">
              <a:xfrm>
                <a:off x="538137" y="1588178"/>
                <a:ext cx="5921838" cy="57607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  <a:sym typeface="Arial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E59899-42A5-4EA4-AF1A-84D682F9364A}"/>
                </a:ext>
              </a:extLst>
            </p:cNvPr>
            <p:cNvSpPr txBox="1"/>
            <p:nvPr/>
          </p:nvSpPr>
          <p:spPr>
            <a:xfrm>
              <a:off x="629063" y="1794973"/>
              <a:ext cx="5469182" cy="369332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rPr>
                <a:t>Las reuniones y clases en línea fueron catalizadores para una mayor civilidad
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B8ECA6-E2FE-47DE-808E-02CF8BF52423}"/>
              </a:ext>
            </a:extLst>
          </p:cNvPr>
          <p:cNvGrpSpPr/>
          <p:nvPr/>
        </p:nvGrpSpPr>
        <p:grpSpPr>
          <a:xfrm>
            <a:off x="369648" y="3213296"/>
            <a:ext cx="5861076" cy="590374"/>
            <a:chOff x="227367" y="2546627"/>
            <a:chExt cx="5861076" cy="585609"/>
          </a:xfrm>
          <a:solidFill>
            <a:srgbClr val="20C3D0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BE0B490-BE2C-459A-B278-C3DCB7DD79A7}"/>
                </a:ext>
              </a:extLst>
            </p:cNvPr>
            <p:cNvGrpSpPr/>
            <p:nvPr/>
          </p:nvGrpSpPr>
          <p:grpSpPr>
            <a:xfrm>
              <a:off x="227367" y="2546627"/>
              <a:ext cx="5861076" cy="585609"/>
              <a:chOff x="227367" y="2546627"/>
              <a:chExt cx="5861076" cy="585609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45F034-2603-4F71-87CE-4EF98947E2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83870" y="2696197"/>
                <a:ext cx="579536" cy="292541"/>
              </a:xfrm>
              <a:custGeom>
                <a:avLst/>
                <a:gdLst>
                  <a:gd name="connsiteX0" fmla="*/ 2796 w 1141667"/>
                  <a:gd name="connsiteY0" fmla="*/ 0 h 612456"/>
                  <a:gd name="connsiteX1" fmla="*/ 1137538 w 1141667"/>
                  <a:gd name="connsiteY1" fmla="*/ 0 h 612456"/>
                  <a:gd name="connsiteX2" fmla="*/ 1141667 w 1141667"/>
                  <a:gd name="connsiteY2" fmla="*/ 40956 h 612456"/>
                  <a:gd name="connsiteX3" fmla="*/ 570167 w 1141667"/>
                  <a:gd name="connsiteY3" fmla="*/ 612456 h 612456"/>
                  <a:gd name="connsiteX4" fmla="*/ 10278 w 1141667"/>
                  <a:gd name="connsiteY4" fmla="*/ 156133 h 612456"/>
                  <a:gd name="connsiteX5" fmla="*/ 0 w 1141667"/>
                  <a:gd name="connsiteY5" fmla="*/ 54179 h 612456"/>
                  <a:gd name="connsiteX6" fmla="*/ 0 w 1141667"/>
                  <a:gd name="connsiteY6" fmla="*/ 27733 h 61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1667" h="612456">
                    <a:moveTo>
                      <a:pt x="2796" y="0"/>
                    </a:moveTo>
                    <a:lnTo>
                      <a:pt x="1137538" y="0"/>
                    </a:lnTo>
                    <a:lnTo>
                      <a:pt x="1141667" y="40956"/>
                    </a:lnTo>
                    <a:cubicBezTo>
                      <a:pt x="1141667" y="356587"/>
                      <a:pt x="885798" y="612456"/>
                      <a:pt x="570167" y="612456"/>
                    </a:cubicBezTo>
                    <a:cubicBezTo>
                      <a:pt x="293990" y="612456"/>
                      <a:pt x="63568" y="416556"/>
                      <a:pt x="10278" y="156133"/>
                    </a:cubicBezTo>
                    <a:lnTo>
                      <a:pt x="0" y="54179"/>
                    </a:lnTo>
                    <a:lnTo>
                      <a:pt x="0" y="27733"/>
                    </a:lnTo>
                    <a:close/>
                  </a:path>
                </a:pathLst>
              </a:custGeom>
              <a:grpFill/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13B9860-0BD6-4B21-9756-22531A9C2A24}"/>
                  </a:ext>
                </a:extLst>
              </p:cNvPr>
              <p:cNvSpPr/>
              <p:nvPr/>
            </p:nvSpPr>
            <p:spPr bwMode="auto">
              <a:xfrm>
                <a:off x="516231" y="2546627"/>
                <a:ext cx="5572212" cy="57607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  <a:sym typeface="Arial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F208D1-6CFD-4080-BA83-7BE4D4AE1F1E}"/>
                </a:ext>
              </a:extLst>
            </p:cNvPr>
            <p:cNvSpPr txBox="1"/>
            <p:nvPr/>
          </p:nvSpPr>
          <p:spPr>
            <a:xfrm>
              <a:off x="735019" y="2742083"/>
              <a:ext cx="4936416" cy="369332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La educación es fundamental para hacer de Internet un lugar más seguro
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20E98D4-E7F2-4B16-B656-8AB7B8C9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751" y="1656321"/>
            <a:ext cx="3230615" cy="3679171"/>
          </a:xfrm>
          <a:prstGeom prst="rect">
            <a:avLst/>
          </a:prstGeom>
        </p:spPr>
      </p:pic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C51B0C6-0D1C-4F4C-B5B9-ADA570EBBB0E}"/>
              </a:ext>
            </a:extLst>
          </p:cNvPr>
          <p:cNvSpPr txBox="1">
            <a:spLocks/>
          </p:cNvSpPr>
          <p:nvPr/>
        </p:nvSpPr>
        <p:spPr>
          <a:xfrm>
            <a:off x="197797" y="701902"/>
            <a:ext cx="10952249" cy="724247"/>
          </a:xfrm>
          <a:prstGeom prst="rect">
            <a:avLst/>
          </a:prstGeom>
        </p:spPr>
        <p:txBody>
          <a:bodyPr vert="horz" lIns="91440" tIns="9144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ea typeface="+mn-ea"/>
                <a:cs typeface="Arial" pitchFamily="34" charset="0"/>
                <a:sym typeface="Arial"/>
              </a:rPr>
              <a:t>Tendencias Globales de Civismo Digital 2021</a:t>
            </a:r>
          </a:p>
        </p:txBody>
      </p:sp>
    </p:spTree>
    <p:extLst>
      <p:ext uri="{BB962C8B-B14F-4D97-AF65-F5344CB8AC3E}">
        <p14:creationId xmlns:p14="http://schemas.microsoft.com/office/powerpoint/2010/main" val="3927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664BF8B-5932-448E-B1C1-AD8E71C24384}"/>
              </a:ext>
            </a:extLst>
          </p:cNvPr>
          <p:cNvSpPr txBox="1">
            <a:spLocks/>
          </p:cNvSpPr>
          <p:nvPr/>
        </p:nvSpPr>
        <p:spPr>
          <a:xfrm>
            <a:off x="435856" y="3896689"/>
            <a:ext cx="4164583" cy="218393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D7976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  <a:sym typeface="Arial"/>
              </a:rPr>
              <a:t>Reportó que el civismo informado empeoró durante la pandemia.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0D7976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F7123-ED87-4FEC-94DA-AB40097AF501}"/>
              </a:ext>
            </a:extLst>
          </p:cNvPr>
          <p:cNvSpPr txBox="1">
            <a:spLocks/>
          </p:cNvSpPr>
          <p:nvPr/>
        </p:nvSpPr>
        <p:spPr>
          <a:xfrm>
            <a:off x="391321" y="2061173"/>
            <a:ext cx="3719503" cy="182819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-5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  <a:sym typeface="Arial"/>
              </a:rPr>
              <a:t>Las percepciones sobre el civismo en línea durante el Covid-19 fueron menos positivas</a:t>
            </a:r>
            <a:br>
              <a:rPr kumimoji="0" lang="es-ES" sz="3600" b="0" i="0" u="none" strike="noStrike" kern="1200" cap="none" spc="-5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  <a:sym typeface="Arial"/>
              </a:rPr>
            </a:br>
            <a:endParaRPr kumimoji="0" lang="es-ES" sz="3600" b="0" i="0" u="none" strike="noStrike" kern="1200" cap="none" spc="-50" normalizeH="0" baseline="0" noProof="0" dirty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1732ACA-8CCB-4D59-91C3-4C6D6C883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939" y="1459169"/>
            <a:ext cx="5135606" cy="3620602"/>
          </a:xfrm>
          <a:prstGeom prst="rect">
            <a:avLst/>
          </a:prstGeom>
          <a:noFill/>
        </p:spPr>
      </p:pic>
      <p:sp>
        <p:nvSpPr>
          <p:cNvPr id="5" name="CuadroTexto 3">
            <a:extLst>
              <a:ext uri="{FF2B5EF4-FFF2-40B4-BE49-F238E27FC236}">
                <a16:creationId xmlns:a16="http://schemas.microsoft.com/office/drawing/2014/main" id="{18A6B591-3878-4E2C-B147-6BDC92E04A31}"/>
              </a:ext>
            </a:extLst>
          </p:cNvPr>
          <p:cNvSpPr txBox="1"/>
          <p:nvPr/>
        </p:nvSpPr>
        <p:spPr>
          <a:xfrm>
            <a:off x="1474556" y="4128786"/>
            <a:ext cx="208718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srgbClr val="0D7976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  <a:sym typeface="Arial"/>
              </a:rPr>
              <a:t>30%</a:t>
            </a: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srgbClr val="0D7976"/>
              </a:solidFill>
              <a:effectLst/>
              <a:uLnTx/>
              <a:uFillTx/>
              <a:latin typeface="Segoe UI Light"/>
              <a:ea typeface="+mn-ea"/>
              <a:cs typeface="Segoe UI 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9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0257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MR 202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8D4"/>
    </a:accent1>
    <a:accent2>
      <a:srgbClr val="002050"/>
    </a:accent2>
    <a:accent3>
      <a:srgbClr val="107C10"/>
    </a:accent3>
    <a:accent4>
      <a:srgbClr val="D73B01"/>
    </a:accent4>
    <a:accent5>
      <a:srgbClr val="737373"/>
    </a:accent5>
    <a:accent6>
      <a:srgbClr val="00487F"/>
    </a:accent6>
    <a:hlink>
      <a:srgbClr val="FFFFFF"/>
    </a:hlink>
    <a:folHlink>
      <a:srgbClr val="FFFFFF"/>
    </a:folHlink>
  </a:clrScheme>
  <a:fontScheme name="CMR 2020">
    <a:majorFont>
      <a:latin typeface="Segoe UI Semibold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490</Words>
  <Application>Microsoft Office PowerPoint</Application>
  <PresentationFormat>Panorámica</PresentationFormat>
  <Paragraphs>77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Calibri</vt:lpstr>
      <vt:lpstr>Avenir Next LT Pro</vt:lpstr>
      <vt:lpstr>Segoe UI Semilight</vt:lpstr>
      <vt:lpstr>Segoe UI</vt:lpstr>
      <vt:lpstr>Avenir Next LT Pro Demi</vt:lpstr>
      <vt:lpstr>Arial</vt:lpstr>
      <vt:lpstr>Segoe UI Semibold</vt:lpstr>
      <vt:lpstr>Abadi</vt:lpstr>
      <vt:lpstr>Segoe UI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mujeres experimentan más riesgos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Rosales</dc:creator>
  <cp:lastModifiedBy>Luis Ivan Gualotuña</cp:lastModifiedBy>
  <cp:revision>110</cp:revision>
  <dcterms:modified xsi:type="dcterms:W3CDTF">2022-02-15T16:46:25Z</dcterms:modified>
</cp:coreProperties>
</file>